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71" r:id="rId2"/>
    <p:sldId id="256" r:id="rId3"/>
    <p:sldId id="257" r:id="rId4"/>
    <p:sldId id="265" r:id="rId5"/>
    <p:sldId id="259" r:id="rId6"/>
    <p:sldId id="269" r:id="rId7"/>
    <p:sldId id="270" r:id="rId8"/>
    <p:sldId id="267" r:id="rId9"/>
    <p:sldId id="268" r:id="rId10"/>
    <p:sldId id="266" r:id="rId11"/>
    <p:sldId id="263"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15B"/>
    <a:srgbClr val="12014F"/>
    <a:srgbClr val="1A0272"/>
    <a:srgbClr val="1F0288"/>
    <a:srgbClr val="2602AA"/>
    <a:srgbClr val="2C02C6"/>
    <a:srgbClr val="FBA711"/>
    <a:srgbClr val="5E2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964E5-22E6-4CC7-A4C7-0E5116A3CA8A}" type="datetimeFigureOut">
              <a:rPr lang="zh-CN" altLang="en-US" smtClean="0"/>
              <a:pPr/>
              <a:t>2015/4/24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BBE06-9377-4936-A6D0-23B0C3791D64}" type="slidenum">
              <a:rPr lang="zh-CN" altLang="en-US" smtClean="0"/>
              <a:pPr/>
              <a:t>‹#›</a:t>
            </a:fld>
            <a:endParaRPr lang="zh-CN" altLang="en-US"/>
          </a:p>
        </p:txBody>
      </p:sp>
    </p:spTree>
    <p:extLst>
      <p:ext uri="{BB962C8B-B14F-4D97-AF65-F5344CB8AC3E}">
        <p14:creationId xmlns:p14="http://schemas.microsoft.com/office/powerpoint/2010/main" val="7762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chemeClr val="tx1"/>
                </a:solidFill>
                <a:effectLst/>
                <a:uLnTx/>
                <a:uFillTx/>
                <a:latin typeface="+mn-lt"/>
                <a:ea typeface="黑体" pitchFamily="2" charset="-122"/>
                <a:cs typeface="+mn-cs"/>
              </a:rPr>
              <a:t>EMIS</a:t>
            </a:r>
            <a:r>
              <a:rPr kumimoji="0" lang="zh-CN" altLang="en-US" sz="1200" b="0" i="0" u="none" strike="noStrike" kern="1200" cap="none" spc="0" normalizeH="0" baseline="0" noProof="0" dirty="0" smtClean="0">
                <a:ln>
                  <a:noFill/>
                </a:ln>
                <a:solidFill>
                  <a:schemeClr val="tx1"/>
                </a:solidFill>
                <a:effectLst/>
                <a:uLnTx/>
                <a:uFillTx/>
                <a:latin typeface="+mn-lt"/>
                <a:ea typeface="黑体" pitchFamily="2" charset="-122"/>
                <a:cs typeface="+mn-cs"/>
              </a:rPr>
              <a:t>自问世以来，一直都是世界上顶级的商学院、经济学院研究新兴市场的首选数据库</a:t>
            </a:r>
          </a:p>
          <a:p>
            <a:endParaRPr lang="zh-CN" altLang="en-US" dirty="0"/>
          </a:p>
        </p:txBody>
      </p:sp>
      <p:sp>
        <p:nvSpPr>
          <p:cNvPr id="4" name="灯片编号占位符 3"/>
          <p:cNvSpPr>
            <a:spLocks noGrp="1"/>
          </p:cNvSpPr>
          <p:nvPr>
            <p:ph type="sldNum" sz="quarter" idx="10"/>
          </p:nvPr>
        </p:nvSpPr>
        <p:spPr/>
        <p:txBody>
          <a:bodyPr/>
          <a:lstStyle/>
          <a:p>
            <a:fld id="{C34BBE06-9377-4936-A6D0-23B0C3791D64}"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8E5245-5937-47E1-BF82-9E4B89F6CBC3}" type="datetimeFigureOut">
              <a:rPr lang="zh-CN" altLang="en-US" smtClean="0"/>
              <a:pPr/>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1B3DDB-81F4-4543-B531-25BC5DDCCA1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5245-5937-47E1-BF82-9E4B89F6CBC3}" type="datetimeFigureOut">
              <a:rPr lang="zh-CN" altLang="en-US" smtClean="0"/>
              <a:pPr/>
              <a:t>2015/4/24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B3DDB-81F4-4543-B531-25BC5DDCCA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curities.com/"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mis.com/"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curities.com/"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emi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260649"/>
            <a:ext cx="2893409" cy="936103"/>
          </a:xfrm>
        </p:spPr>
      </p:pic>
      <p:sp>
        <p:nvSpPr>
          <p:cNvPr id="5" name="矩形 4"/>
          <p:cNvSpPr/>
          <p:nvPr/>
        </p:nvSpPr>
        <p:spPr>
          <a:xfrm>
            <a:off x="0" y="1557916"/>
            <a:ext cx="9144000" cy="504056"/>
          </a:xfrm>
          <a:prstGeom prst="rect">
            <a:avLst/>
          </a:prstGeom>
          <a:solidFill>
            <a:srgbClr val="FBA7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Global Leading Growth Intelligence</a:t>
            </a:r>
            <a:endParaRPr lang="en-US" sz="2400" dirty="0"/>
          </a:p>
        </p:txBody>
      </p:sp>
      <p:sp>
        <p:nvSpPr>
          <p:cNvPr id="6" name="矩形 5"/>
          <p:cNvSpPr/>
          <p:nvPr/>
        </p:nvSpPr>
        <p:spPr>
          <a:xfrm>
            <a:off x="0" y="2089356"/>
            <a:ext cx="9144000" cy="4796028"/>
          </a:xfrm>
          <a:prstGeom prst="rect">
            <a:avLst/>
          </a:prstGeom>
          <a:solidFill>
            <a:srgbClr val="14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947359" y="2852936"/>
            <a:ext cx="5145961" cy="1138773"/>
          </a:xfrm>
          <a:prstGeom prst="rect">
            <a:avLst/>
          </a:prstGeom>
        </p:spPr>
        <p:txBody>
          <a:bodyPr wrap="none">
            <a:spAutoFit/>
          </a:bodyPr>
          <a:lstStyle/>
          <a:p>
            <a:pPr algn="ctr"/>
            <a:r>
              <a:rPr lang="en-US" altLang="zh-CN" sz="3200" b="1" dirty="0" smtClean="0">
                <a:solidFill>
                  <a:schemeClr val="bg1"/>
                </a:solidFill>
              </a:rPr>
              <a:t>EMIS – </a:t>
            </a:r>
            <a:r>
              <a:rPr lang="zh-CN" altLang="en-US" sz="3200" b="1" dirty="0" smtClean="0">
                <a:solidFill>
                  <a:schemeClr val="bg1"/>
                </a:solidFill>
              </a:rPr>
              <a:t>高校高端财经数据库</a:t>
            </a:r>
            <a:endParaRPr lang="en-US" altLang="zh-CN" sz="3200" b="1" dirty="0" smtClean="0">
              <a:solidFill>
                <a:schemeClr val="bg1"/>
              </a:solidFill>
            </a:endParaRPr>
          </a:p>
          <a:p>
            <a:pPr algn="ctr"/>
            <a:r>
              <a:rPr lang="en-US" altLang="zh-CN" b="1" dirty="0" smtClean="0">
                <a:solidFill>
                  <a:schemeClr val="bg1"/>
                </a:solidFill>
              </a:rPr>
              <a:t>CALIS</a:t>
            </a:r>
            <a:r>
              <a:rPr lang="zh-CN" altLang="zh-CN" b="1" dirty="0" smtClean="0">
                <a:solidFill>
                  <a:schemeClr val="bg1"/>
                </a:solidFill>
              </a:rPr>
              <a:t>第</a:t>
            </a:r>
            <a:r>
              <a:rPr lang="zh-CN" altLang="en-US" b="1" dirty="0" smtClean="0">
                <a:solidFill>
                  <a:schemeClr val="bg1"/>
                </a:solidFill>
              </a:rPr>
              <a:t>十二</a:t>
            </a:r>
            <a:r>
              <a:rPr lang="zh-CN" altLang="zh-CN" b="1" dirty="0" smtClean="0">
                <a:solidFill>
                  <a:schemeClr val="bg1"/>
                </a:solidFill>
              </a:rPr>
              <a:t>届国外引进数据库培训周</a:t>
            </a:r>
            <a:endParaRPr lang="en-US" altLang="zh-CN" b="1" dirty="0" smtClean="0">
              <a:solidFill>
                <a:schemeClr val="bg1"/>
              </a:solidFill>
            </a:endParaRPr>
          </a:p>
          <a:p>
            <a:pPr algn="ctr"/>
            <a:r>
              <a:rPr lang="en-US" altLang="zh-CN" b="1" dirty="0" smtClean="0">
                <a:solidFill>
                  <a:schemeClr val="bg1"/>
                </a:solidFill>
              </a:rPr>
              <a:t>2015.05 </a:t>
            </a:r>
            <a:r>
              <a:rPr lang="zh-CN" altLang="en-US" b="1" dirty="0" smtClean="0">
                <a:solidFill>
                  <a:schemeClr val="bg1"/>
                </a:solidFill>
              </a:rPr>
              <a:t>上海</a:t>
            </a:r>
            <a:endParaRPr lang="en-US" altLang="zh-CN" b="1" dirty="0" smtClean="0">
              <a:solidFill>
                <a:schemeClr val="bg1"/>
              </a:solidFill>
            </a:endParaRPr>
          </a:p>
        </p:txBody>
      </p:sp>
      <p:sp>
        <p:nvSpPr>
          <p:cNvPr id="8" name="矩形 7"/>
          <p:cNvSpPr/>
          <p:nvPr/>
        </p:nvSpPr>
        <p:spPr>
          <a:xfrm>
            <a:off x="3005707" y="5111947"/>
            <a:ext cx="3132589" cy="923330"/>
          </a:xfrm>
          <a:prstGeom prst="rect">
            <a:avLst/>
          </a:prstGeom>
        </p:spPr>
        <p:txBody>
          <a:bodyPr wrap="none">
            <a:spAutoFit/>
          </a:bodyPr>
          <a:lstStyle/>
          <a:p>
            <a:pPr algn="ctr"/>
            <a:r>
              <a:rPr lang="zh-CN" altLang="en-US" b="1" dirty="0" smtClean="0">
                <a:solidFill>
                  <a:schemeClr val="bg1"/>
                </a:solidFill>
              </a:rPr>
              <a:t>张真真</a:t>
            </a:r>
            <a:r>
              <a:rPr lang="en-US" altLang="zh-CN" b="1" dirty="0" smtClean="0">
                <a:solidFill>
                  <a:schemeClr val="bg1"/>
                </a:solidFill>
              </a:rPr>
              <a:t>|  </a:t>
            </a:r>
            <a:r>
              <a:rPr lang="zh-CN" altLang="en-US" b="1" dirty="0">
                <a:solidFill>
                  <a:schemeClr val="bg1"/>
                </a:solidFill>
              </a:rPr>
              <a:t>市场</a:t>
            </a:r>
            <a:r>
              <a:rPr lang="zh-CN" altLang="en-US" b="1" dirty="0" smtClean="0">
                <a:solidFill>
                  <a:schemeClr val="bg1"/>
                </a:solidFill>
              </a:rPr>
              <a:t>经理 </a:t>
            </a:r>
            <a:r>
              <a:rPr lang="en-US" altLang="zh-CN" b="1" dirty="0" smtClean="0">
                <a:solidFill>
                  <a:schemeClr val="bg1"/>
                </a:solidFill>
              </a:rPr>
              <a:t>- </a:t>
            </a:r>
            <a:r>
              <a:rPr lang="zh-CN" altLang="en-US" b="1" dirty="0" smtClean="0">
                <a:solidFill>
                  <a:schemeClr val="bg1"/>
                </a:solidFill>
              </a:rPr>
              <a:t>大中华区</a:t>
            </a:r>
            <a:endParaRPr lang="en-US" altLang="zh-CN" b="1" dirty="0" smtClean="0">
              <a:solidFill>
                <a:schemeClr val="bg1"/>
              </a:solidFill>
            </a:endParaRPr>
          </a:p>
          <a:p>
            <a:pPr algn="ctr"/>
            <a:r>
              <a:rPr lang="en-US" altLang="zh-CN" b="1" dirty="0" smtClean="0">
                <a:solidFill>
                  <a:schemeClr val="bg1"/>
                </a:solidFill>
              </a:rPr>
              <a:t> </a:t>
            </a:r>
          </a:p>
          <a:p>
            <a:pPr algn="ctr"/>
            <a:r>
              <a:rPr lang="en-US" altLang="zh-CN" b="1" dirty="0" smtClean="0">
                <a:solidFill>
                  <a:srgbClr val="FFFF00"/>
                </a:solidFill>
                <a:hlinkClick r:id="rId3"/>
              </a:rPr>
              <a:t>www.emis.com</a:t>
            </a:r>
            <a:r>
              <a:rPr lang="zh-CN" altLang="en-US" b="1" dirty="0" smtClean="0">
                <a:solidFill>
                  <a:srgbClr val="FFFF00"/>
                </a:solidFill>
              </a:rPr>
              <a:t> </a:t>
            </a:r>
            <a:endParaRPr lang="en-US" altLang="zh-CN" b="1" dirty="0" smtClean="0">
              <a:solidFill>
                <a:srgbClr val="FFFF00"/>
              </a:solidFill>
            </a:endParaRPr>
          </a:p>
        </p:txBody>
      </p:sp>
    </p:spTree>
    <p:extLst>
      <p:ext uri="{BB962C8B-B14F-4D97-AF65-F5344CB8AC3E}">
        <p14:creationId xmlns:p14="http://schemas.microsoft.com/office/powerpoint/2010/main" val="154924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5520680"/>
            <a:ext cx="8892480" cy="1076672"/>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70000"/>
              </a:lnSpc>
              <a:spcBef>
                <a:spcPct val="20000"/>
              </a:spcBef>
              <a:spcAft>
                <a:spcPts val="0"/>
              </a:spcAft>
              <a:buClr>
                <a:srgbClr val="0070C0"/>
              </a:buClr>
              <a:buSzTx/>
              <a:buFont typeface="Wingdings" pitchFamily="2" charset="2"/>
              <a:buChar char=""/>
              <a:tabLst/>
              <a:defRPr/>
            </a:pPr>
            <a:r>
              <a:rPr kumimoji="0" lang="zh-CN" altLang="en-US" b="0" i="0" u="none" strike="noStrike" kern="1200" cap="none" spc="0" normalizeH="0" baseline="0" noProof="0" dirty="0" smtClean="0">
                <a:ln>
                  <a:noFill/>
                </a:ln>
                <a:solidFill>
                  <a:schemeClr val="tx1"/>
                </a:solidFill>
                <a:effectLst/>
                <a:uLnTx/>
                <a:uFillTx/>
                <a:latin typeface="+mn-lt"/>
                <a:ea typeface="宋体" pitchFamily="2" charset="-122"/>
                <a:cs typeface="+mn-cs"/>
              </a:rPr>
              <a:t>登录方式：点击图书馆数据库链接或在</a:t>
            </a:r>
            <a:r>
              <a:rPr kumimoji="0" lang="en-US" altLang="zh-CN" b="0" i="0" u="none" strike="noStrike" kern="1200" cap="none" spc="0" normalizeH="0" baseline="0" noProof="0" dirty="0" smtClean="0">
                <a:ln>
                  <a:noFill/>
                </a:ln>
                <a:solidFill>
                  <a:schemeClr val="tx1"/>
                </a:solidFill>
                <a:effectLst/>
                <a:uLnTx/>
                <a:uFillTx/>
                <a:latin typeface="+mn-lt"/>
                <a:ea typeface="宋体" pitchFamily="2" charset="-122"/>
                <a:cs typeface="+mn-cs"/>
              </a:rPr>
              <a:t>IE</a:t>
            </a:r>
            <a:r>
              <a:rPr kumimoji="0" lang="zh-CN" altLang="en-US" b="0" i="0" u="none" strike="noStrike" kern="1200" cap="none" spc="0" normalizeH="0" baseline="0" noProof="0" dirty="0" smtClean="0">
                <a:ln>
                  <a:noFill/>
                </a:ln>
                <a:solidFill>
                  <a:schemeClr val="tx1"/>
                </a:solidFill>
                <a:effectLst/>
                <a:uLnTx/>
                <a:uFillTx/>
                <a:latin typeface="+mn-lt"/>
                <a:ea typeface="宋体" pitchFamily="2" charset="-122"/>
                <a:cs typeface="+mn-cs"/>
              </a:rPr>
              <a:t>浏览器地址栏键入</a:t>
            </a:r>
            <a:r>
              <a:rPr kumimoji="0" lang="en-US" altLang="zh-CN"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hlinkClick r:id="rId2"/>
              </a:rPr>
              <a:t>http://www.emis.com/</a:t>
            </a:r>
            <a:endParaRPr lang="en-US" altLang="zh-CN" b="1" dirty="0">
              <a:effectLst>
                <a:outerShdw blurRad="38100" dist="38100" dir="2700000" algn="tl">
                  <a:srgbClr val="C0C0C0"/>
                </a:outerShdw>
              </a:effectLst>
              <a:ea typeface="宋体" pitchFamily="2" charset="-122"/>
            </a:endParaRPr>
          </a:p>
          <a:p>
            <a:pPr marL="342900" marR="0" lvl="0" indent="-342900" defTabSz="914400" rtl="0" eaLnBrk="1" fontAlgn="auto" latinLnBrk="0" hangingPunct="1">
              <a:lnSpc>
                <a:spcPct val="170000"/>
              </a:lnSpc>
              <a:spcBef>
                <a:spcPct val="20000"/>
              </a:spcBef>
              <a:spcAft>
                <a:spcPts val="0"/>
              </a:spcAft>
              <a:buClr>
                <a:srgbClr val="0070C0"/>
              </a:buClr>
              <a:buSzTx/>
              <a:buFont typeface="Wingdings" pitchFamily="2" charset="2"/>
              <a:buChar char=""/>
              <a:tabLst/>
              <a:defRPr/>
            </a:pPr>
            <a:r>
              <a:rPr kumimoji="0" lang="zh-CN" altLang="en-US" b="0" i="0" u="none" strike="noStrike" kern="1200" cap="none" spc="0" normalizeH="0" baseline="0" noProof="0" dirty="0" smtClean="0">
                <a:ln>
                  <a:noFill/>
                </a:ln>
                <a:solidFill>
                  <a:schemeClr val="tx1"/>
                </a:solidFill>
                <a:effectLst/>
                <a:uLnTx/>
                <a:uFillTx/>
                <a:latin typeface="+mn-lt"/>
                <a:ea typeface="宋体" pitchFamily="2" charset="-122"/>
                <a:cs typeface="+mn-cs"/>
              </a:rPr>
              <a:t>使用方式：校园网内</a:t>
            </a:r>
            <a:r>
              <a:rPr kumimoji="0" lang="en-US" altLang="zh-CN" b="0" i="0" u="none" strike="noStrike" kern="1200" cap="none" spc="0" normalizeH="0" baseline="0" noProof="0" dirty="0" smtClean="0">
                <a:ln>
                  <a:noFill/>
                </a:ln>
                <a:solidFill>
                  <a:schemeClr val="tx1"/>
                </a:solidFill>
                <a:effectLst/>
                <a:uLnTx/>
                <a:uFillTx/>
                <a:latin typeface="+mn-lt"/>
                <a:ea typeface="宋体" pitchFamily="2" charset="-122"/>
                <a:cs typeface="+mn-cs"/>
              </a:rPr>
              <a:t>IP</a:t>
            </a:r>
            <a:r>
              <a:rPr kumimoji="0" lang="zh-CN" altLang="en-US" b="0" i="0" u="none" strike="noStrike" kern="1200" cap="none" spc="0" normalizeH="0" baseline="0" noProof="0" dirty="0" smtClean="0">
                <a:ln>
                  <a:noFill/>
                </a:ln>
                <a:solidFill>
                  <a:schemeClr val="tx1"/>
                </a:solidFill>
                <a:effectLst/>
                <a:uLnTx/>
                <a:uFillTx/>
                <a:latin typeface="+mn-lt"/>
                <a:ea typeface="宋体" pitchFamily="2" charset="-122"/>
                <a:cs typeface="+mn-cs"/>
              </a:rPr>
              <a:t>并发用户控制无需用户名、密码</a:t>
            </a:r>
          </a:p>
        </p:txBody>
      </p:sp>
      <p:pic>
        <p:nvPicPr>
          <p:cNvPr id="9" name="Picture 5"/>
          <p:cNvPicPr>
            <a:picLocks noChangeAspect="1" noChangeArrowheads="1"/>
          </p:cNvPicPr>
          <p:nvPr/>
        </p:nvPicPr>
        <p:blipFill>
          <a:blip r:embed="rId3" cstate="print"/>
          <a:srcRect/>
          <a:stretch>
            <a:fillRect/>
          </a:stretch>
        </p:blipFill>
        <p:spPr bwMode="auto">
          <a:xfrm>
            <a:off x="0" y="-27384"/>
            <a:ext cx="9144000" cy="1189533"/>
          </a:xfrm>
          <a:prstGeom prst="rect">
            <a:avLst/>
          </a:prstGeom>
          <a:noFill/>
          <a:ln w="9525">
            <a:noFill/>
            <a:miter lim="800000"/>
            <a:headEnd/>
            <a:tailEnd/>
          </a:ln>
        </p:spPr>
      </p:pic>
      <p:sp>
        <p:nvSpPr>
          <p:cNvPr id="10" name="TextBox 9"/>
          <p:cNvSpPr txBox="1"/>
          <p:nvPr/>
        </p:nvSpPr>
        <p:spPr>
          <a:xfrm>
            <a:off x="395536" y="251937"/>
            <a:ext cx="6624736" cy="584775"/>
          </a:xfrm>
          <a:prstGeom prst="rect">
            <a:avLst/>
          </a:prstGeom>
          <a:noFill/>
        </p:spPr>
        <p:txBody>
          <a:bodyPr wrap="square" rtlCol="0">
            <a:spAutoFit/>
          </a:bodyPr>
          <a:lstStyle/>
          <a:p>
            <a:r>
              <a:rPr lang="zh-CN" altLang="en-US" sz="3200" dirty="0" smtClean="0">
                <a:solidFill>
                  <a:schemeClr val="bg1"/>
                </a:solidFill>
              </a:rPr>
              <a:t>登录</a:t>
            </a:r>
            <a:r>
              <a:rPr lang="en-US" altLang="zh-CN" sz="3200" dirty="0" smtClean="0">
                <a:solidFill>
                  <a:schemeClr val="bg1"/>
                </a:solidFill>
              </a:rPr>
              <a:t>EMIS</a:t>
            </a:r>
            <a:endParaRPr lang="zh-CN" altLang="en-US" sz="3200" dirty="0">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087" y="1290637"/>
            <a:ext cx="4695825" cy="4276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p:cNvSpPr txBox="1"/>
          <p:nvPr/>
        </p:nvSpPr>
        <p:spPr>
          <a:xfrm>
            <a:off x="1547664" y="1916832"/>
            <a:ext cx="6120680" cy="3970318"/>
          </a:xfrm>
          <a:prstGeom prst="rect">
            <a:avLst/>
          </a:prstGeom>
          <a:noFill/>
        </p:spPr>
        <p:txBody>
          <a:bodyPr wrap="square" rtlCol="0">
            <a:spAutoFit/>
          </a:bodyPr>
          <a:lstStyle/>
          <a:p>
            <a:pPr algn="ctr"/>
            <a:r>
              <a:rPr lang="zh-CN" altLang="en-US" sz="3600" b="1" dirty="0" smtClean="0">
                <a:solidFill>
                  <a:schemeClr val="bg1"/>
                </a:solidFill>
              </a:rPr>
              <a:t>谢谢</a:t>
            </a:r>
            <a:endParaRPr lang="en-US" altLang="zh-CN" sz="36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r>
              <a:rPr lang="zh-CN" altLang="en-US" sz="2400" b="1" dirty="0" smtClean="0">
                <a:solidFill>
                  <a:schemeClr val="bg1"/>
                </a:solidFill>
              </a:rPr>
              <a:t>欢迎登陆</a:t>
            </a:r>
            <a:r>
              <a:rPr lang="en-US" altLang="zh-CN" sz="2400" b="1" dirty="0">
                <a:solidFill>
                  <a:schemeClr val="bg1"/>
                </a:solidFill>
              </a:rPr>
              <a:t>EMIS</a:t>
            </a:r>
            <a:r>
              <a:rPr lang="zh-CN" altLang="en-US" sz="2400" b="1" dirty="0" smtClean="0">
                <a:solidFill>
                  <a:schemeClr val="bg1"/>
                </a:solidFill>
              </a:rPr>
              <a:t>公司网站</a:t>
            </a:r>
            <a:endParaRPr lang="en-US" altLang="zh-CN" sz="2400" b="1" dirty="0" smtClean="0">
              <a:solidFill>
                <a:schemeClr val="bg1"/>
              </a:solidFill>
            </a:endParaRPr>
          </a:p>
          <a:p>
            <a:pPr algn="ctr"/>
            <a:r>
              <a:rPr lang="en-US" altLang="zh-CN" sz="2400" b="1" dirty="0" smtClean="0">
                <a:solidFill>
                  <a:schemeClr val="bg1"/>
                </a:solidFill>
              </a:rPr>
              <a:t>www.emis.com</a:t>
            </a: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r>
              <a:rPr lang="zh-CN" altLang="en-US" sz="2400" b="1" dirty="0" smtClean="0">
                <a:solidFill>
                  <a:schemeClr val="bg1"/>
                </a:solidFill>
              </a:rPr>
              <a:t>申请试用可发送邮件至 </a:t>
            </a:r>
            <a:r>
              <a:rPr lang="en-US" altLang="zh-CN" sz="2400" b="1" dirty="0" smtClean="0">
                <a:solidFill>
                  <a:schemeClr val="bg1"/>
                </a:solidFill>
              </a:rPr>
              <a:t>sales@emis.com</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484784"/>
            <a:ext cx="9144000" cy="720080"/>
          </a:xfrm>
          <a:prstGeom prst="rect">
            <a:avLst/>
          </a:prstGeom>
          <a:gradFill>
            <a:gsLst>
              <a:gs pos="0">
                <a:schemeClr val="tx2"/>
              </a:gs>
              <a:gs pos="39999">
                <a:srgbClr val="85C2FF"/>
              </a:gs>
              <a:gs pos="39999">
                <a:srgbClr val="85C2FF"/>
              </a:gs>
              <a:gs pos="70000">
                <a:srgbClr val="C4D6EB"/>
              </a:gs>
              <a:gs pos="100000">
                <a:srgbClr val="FFEBFA"/>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41919" y="5530006"/>
            <a:ext cx="3028458" cy="923330"/>
          </a:xfrm>
          <a:prstGeom prst="rect">
            <a:avLst/>
          </a:prstGeom>
        </p:spPr>
        <p:txBody>
          <a:bodyPr wrap="none">
            <a:spAutoFit/>
          </a:bodyPr>
          <a:lstStyle/>
          <a:p>
            <a:pPr algn="ctr"/>
            <a:r>
              <a:rPr lang="zh-CN" altLang="en-US" b="1" dirty="0" smtClean="0">
                <a:solidFill>
                  <a:schemeClr val="tx2"/>
                </a:solidFill>
              </a:rPr>
              <a:t>张真真</a:t>
            </a:r>
            <a:r>
              <a:rPr lang="en-US" altLang="zh-CN" b="1" dirty="0" smtClean="0">
                <a:solidFill>
                  <a:schemeClr val="tx2"/>
                </a:solidFill>
              </a:rPr>
              <a:t>|  </a:t>
            </a:r>
            <a:r>
              <a:rPr lang="zh-CN" altLang="en-US" b="1" dirty="0">
                <a:solidFill>
                  <a:schemeClr val="tx2"/>
                </a:solidFill>
              </a:rPr>
              <a:t>市场</a:t>
            </a:r>
            <a:r>
              <a:rPr lang="zh-CN" altLang="en-US" b="1" dirty="0" smtClean="0">
                <a:solidFill>
                  <a:schemeClr val="tx2"/>
                </a:solidFill>
              </a:rPr>
              <a:t>经理</a:t>
            </a:r>
            <a:r>
              <a:rPr lang="en-US" altLang="zh-CN" b="1" dirty="0" smtClean="0">
                <a:solidFill>
                  <a:schemeClr val="tx2"/>
                </a:solidFill>
              </a:rPr>
              <a:t>-</a:t>
            </a:r>
            <a:r>
              <a:rPr lang="zh-CN" altLang="en-US" b="1" dirty="0" smtClean="0">
                <a:solidFill>
                  <a:schemeClr val="tx2"/>
                </a:solidFill>
              </a:rPr>
              <a:t>大中国区</a:t>
            </a:r>
            <a:endParaRPr lang="en-US" altLang="zh-CN" b="1" dirty="0" smtClean="0">
              <a:solidFill>
                <a:schemeClr val="tx2"/>
              </a:solidFill>
            </a:endParaRPr>
          </a:p>
          <a:p>
            <a:pPr algn="ctr"/>
            <a:r>
              <a:rPr lang="en-US" altLang="zh-CN" b="1" dirty="0" smtClean="0">
                <a:solidFill>
                  <a:schemeClr val="tx2"/>
                </a:solidFill>
              </a:rPr>
              <a:t> </a:t>
            </a:r>
          </a:p>
          <a:p>
            <a:pPr algn="ctr"/>
            <a:r>
              <a:rPr lang="en-US" altLang="zh-CN" b="1" dirty="0" smtClean="0">
                <a:solidFill>
                  <a:schemeClr val="tx2"/>
                </a:solidFill>
                <a:hlinkClick r:id="rId2"/>
              </a:rPr>
              <a:t>www.emis.com</a:t>
            </a:r>
            <a:r>
              <a:rPr lang="zh-CN" altLang="en-US" b="1" dirty="0" smtClean="0">
                <a:solidFill>
                  <a:schemeClr val="tx2"/>
                </a:solidFill>
              </a:rPr>
              <a:t> </a:t>
            </a:r>
            <a:endParaRPr lang="en-US" altLang="zh-CN" b="1" dirty="0" smtClean="0">
              <a:solidFill>
                <a:schemeClr val="tx2"/>
              </a:solidFill>
            </a:endParaRPr>
          </a:p>
        </p:txBody>
      </p:sp>
      <p:sp>
        <p:nvSpPr>
          <p:cNvPr id="7" name="矩形 6"/>
          <p:cNvSpPr/>
          <p:nvPr/>
        </p:nvSpPr>
        <p:spPr>
          <a:xfrm>
            <a:off x="1947359" y="2852936"/>
            <a:ext cx="5145961" cy="1138773"/>
          </a:xfrm>
          <a:prstGeom prst="rect">
            <a:avLst/>
          </a:prstGeom>
        </p:spPr>
        <p:txBody>
          <a:bodyPr wrap="none">
            <a:spAutoFit/>
          </a:bodyPr>
          <a:lstStyle/>
          <a:p>
            <a:pPr algn="ctr"/>
            <a:r>
              <a:rPr lang="en-US" altLang="zh-CN" sz="3200" b="1" dirty="0" smtClean="0">
                <a:solidFill>
                  <a:schemeClr val="tx2">
                    <a:lumMod val="75000"/>
                  </a:schemeClr>
                </a:solidFill>
              </a:rPr>
              <a:t>EMIS – </a:t>
            </a:r>
            <a:r>
              <a:rPr lang="zh-CN" altLang="en-US" sz="3200" b="1" dirty="0" smtClean="0">
                <a:solidFill>
                  <a:schemeClr val="tx2">
                    <a:lumMod val="75000"/>
                  </a:schemeClr>
                </a:solidFill>
              </a:rPr>
              <a:t>高校高端财经数据库</a:t>
            </a:r>
            <a:endParaRPr lang="en-US" altLang="zh-CN" sz="3200" b="1" dirty="0" smtClean="0">
              <a:solidFill>
                <a:schemeClr val="tx2">
                  <a:lumMod val="75000"/>
                </a:schemeClr>
              </a:solidFill>
            </a:endParaRPr>
          </a:p>
          <a:p>
            <a:pPr algn="ctr"/>
            <a:r>
              <a:rPr lang="en-US" altLang="zh-CN" b="1" dirty="0" smtClean="0">
                <a:solidFill>
                  <a:schemeClr val="tx2">
                    <a:lumMod val="75000"/>
                  </a:schemeClr>
                </a:solidFill>
              </a:rPr>
              <a:t>CALIS</a:t>
            </a:r>
            <a:r>
              <a:rPr lang="zh-CN" altLang="zh-CN" b="1" dirty="0" smtClean="0">
                <a:solidFill>
                  <a:schemeClr val="tx2">
                    <a:lumMod val="75000"/>
                  </a:schemeClr>
                </a:solidFill>
              </a:rPr>
              <a:t>第</a:t>
            </a:r>
            <a:r>
              <a:rPr lang="zh-CN" altLang="en-US" b="1" dirty="0" smtClean="0">
                <a:solidFill>
                  <a:schemeClr val="tx2">
                    <a:lumMod val="75000"/>
                  </a:schemeClr>
                </a:solidFill>
              </a:rPr>
              <a:t>十二</a:t>
            </a:r>
            <a:r>
              <a:rPr lang="zh-CN" altLang="zh-CN" b="1" dirty="0" smtClean="0">
                <a:solidFill>
                  <a:schemeClr val="tx2">
                    <a:lumMod val="75000"/>
                  </a:schemeClr>
                </a:solidFill>
              </a:rPr>
              <a:t>届国外引进数据库培训周</a:t>
            </a:r>
            <a:endParaRPr lang="en-US" altLang="zh-CN" b="1" dirty="0" smtClean="0">
              <a:solidFill>
                <a:schemeClr val="tx2">
                  <a:lumMod val="75000"/>
                </a:schemeClr>
              </a:solidFill>
            </a:endParaRPr>
          </a:p>
          <a:p>
            <a:pPr algn="ctr"/>
            <a:r>
              <a:rPr lang="en-US" altLang="zh-CN" b="1" dirty="0" smtClean="0">
                <a:solidFill>
                  <a:schemeClr val="tx2">
                    <a:lumMod val="75000"/>
                  </a:schemeClr>
                </a:solidFill>
              </a:rPr>
              <a:t>2015.05 </a:t>
            </a:r>
            <a:r>
              <a:rPr lang="zh-CN" altLang="en-US" b="1" dirty="0" smtClean="0">
                <a:solidFill>
                  <a:schemeClr val="tx2">
                    <a:lumMod val="75000"/>
                  </a:schemeClr>
                </a:solidFill>
              </a:rPr>
              <a:t>上海</a:t>
            </a:r>
            <a:endParaRPr lang="en-US" altLang="zh-CN" b="1" dirty="0" smtClean="0">
              <a:solidFill>
                <a:schemeClr val="tx2">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1484784"/>
            <a:ext cx="1053020" cy="72008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979712" y="1484784"/>
            <a:ext cx="1020113" cy="72008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043608" y="1484785"/>
            <a:ext cx="990109" cy="720079"/>
          </a:xfrm>
          <a:prstGeom prst="rect">
            <a:avLst/>
          </a:prstGeom>
          <a:noFill/>
          <a:ln w="9525">
            <a:noFill/>
            <a:miter lim="800000"/>
            <a:headEnd/>
            <a:tailEnd/>
          </a:ln>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977" y="476672"/>
            <a:ext cx="2593848" cy="838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txBox="1">
            <a:spLocks noChangeArrowheads="1"/>
          </p:cNvSpPr>
          <p:nvPr/>
        </p:nvSpPr>
        <p:spPr bwMode="auto">
          <a:xfrm>
            <a:off x="304800" y="1340768"/>
            <a:ext cx="8382000" cy="5256584"/>
          </a:xfrm>
          <a:prstGeom prst="rect">
            <a:avLst/>
          </a:prstGeom>
          <a:ln>
            <a:miter lim="800000"/>
            <a:headEnd/>
            <a:tailEnd/>
          </a:ln>
        </p:spPr>
        <p:txBody>
          <a:bodyPr vert="horz" lIns="91440" tIns="45720" rIns="91440" bIns="45720" rtlCol="0">
            <a:normAutofit fontScale="92500" lnSpcReduction="20000"/>
          </a:bodyPr>
          <a:lstStyle/>
          <a:p>
            <a:pPr marL="342900" lvl="0" indent="-342900">
              <a:lnSpc>
                <a:spcPct val="150000"/>
              </a:lnSpc>
              <a:spcBef>
                <a:spcPct val="0"/>
              </a:spcBef>
              <a:buClr>
                <a:srgbClr val="0070C0"/>
              </a:buClr>
              <a:buFont typeface="Wingdings" pitchFamily="2" charset="2"/>
              <a:buChar char=""/>
              <a:defRPr/>
            </a:pPr>
            <a:r>
              <a:rPr kumimoji="0" lang="zh-CN" altLang="en-US" b="1" i="0" u="none" strike="noStrike" kern="1200" cap="none" spc="0" normalizeH="0" baseline="0" noProof="0" dirty="0" smtClean="0">
                <a:ln>
                  <a:noFill/>
                </a:ln>
                <a:solidFill>
                  <a:srgbClr val="0070C0"/>
                </a:solidFill>
                <a:effectLst/>
                <a:uLnTx/>
                <a:uFillTx/>
                <a:cs typeface="Arial" charset="0"/>
              </a:rPr>
              <a:t>自</a:t>
            </a:r>
            <a:r>
              <a:rPr kumimoji="0" lang="en-US" altLang="zh-CN" b="1" i="0" u="none" strike="noStrike" kern="1200" cap="none" spc="0" normalizeH="0" baseline="0" noProof="0" dirty="0" smtClean="0">
                <a:ln>
                  <a:noFill/>
                </a:ln>
                <a:solidFill>
                  <a:srgbClr val="FF0000"/>
                </a:solidFill>
                <a:effectLst/>
                <a:uLnTx/>
                <a:uFillTx/>
                <a:cs typeface="Arial" charset="0"/>
              </a:rPr>
              <a:t>2014</a:t>
            </a:r>
            <a:r>
              <a:rPr kumimoji="0" lang="zh-CN" altLang="en-US" b="1" i="0" u="none" strike="noStrike" kern="1200" cap="none" spc="0" normalizeH="0" baseline="0" noProof="0" dirty="0" smtClean="0">
                <a:ln>
                  <a:noFill/>
                </a:ln>
                <a:solidFill>
                  <a:srgbClr val="FF0000"/>
                </a:solidFill>
                <a:effectLst/>
                <a:uLnTx/>
                <a:uFillTx/>
                <a:cs typeface="Arial" charset="0"/>
              </a:rPr>
              <a:t>年</a:t>
            </a:r>
            <a:r>
              <a:rPr kumimoji="0" lang="en-US" altLang="zh-CN" b="1" i="0" u="none" strike="noStrike" kern="1200" cap="none" spc="0" normalizeH="0" baseline="0" noProof="0" dirty="0" smtClean="0">
                <a:ln>
                  <a:noFill/>
                </a:ln>
                <a:solidFill>
                  <a:srgbClr val="FF0000"/>
                </a:solidFill>
                <a:effectLst/>
                <a:uLnTx/>
                <a:uFillTx/>
                <a:cs typeface="Arial" charset="0"/>
              </a:rPr>
              <a:t>4</a:t>
            </a:r>
            <a:r>
              <a:rPr kumimoji="0" lang="zh-CN" altLang="en-US" b="1" i="0" u="none" strike="noStrike" kern="1200" cap="none" spc="0" normalizeH="0" baseline="0" noProof="0" dirty="0" smtClean="0">
                <a:ln>
                  <a:noFill/>
                </a:ln>
                <a:solidFill>
                  <a:srgbClr val="FF0000"/>
                </a:solidFill>
                <a:effectLst/>
                <a:uLnTx/>
                <a:uFillTx/>
                <a:cs typeface="Arial" charset="0"/>
              </a:rPr>
              <a:t>月</a:t>
            </a:r>
            <a:r>
              <a:rPr kumimoji="0" lang="en-US" altLang="zh-CN" b="1" i="0" u="none" strike="noStrike" kern="1200" cap="none" spc="0" normalizeH="0" baseline="0" noProof="0" dirty="0" smtClean="0">
                <a:ln>
                  <a:noFill/>
                </a:ln>
                <a:solidFill>
                  <a:srgbClr val="FF0000"/>
                </a:solidFill>
                <a:effectLst/>
                <a:uLnTx/>
                <a:uFillTx/>
                <a:cs typeface="Arial" charset="0"/>
              </a:rPr>
              <a:t>15</a:t>
            </a:r>
            <a:r>
              <a:rPr kumimoji="0" lang="zh-CN" altLang="en-US" b="1" i="0" u="none" strike="noStrike" kern="1200" cap="none" spc="0" normalizeH="0" baseline="0" noProof="0" dirty="0" smtClean="0">
                <a:ln>
                  <a:noFill/>
                </a:ln>
                <a:solidFill>
                  <a:srgbClr val="FF0000"/>
                </a:solidFill>
                <a:effectLst/>
                <a:uLnTx/>
                <a:uFillTx/>
                <a:cs typeface="Arial" charset="0"/>
              </a:rPr>
              <a:t>日</a:t>
            </a:r>
            <a:r>
              <a:rPr kumimoji="0" lang="zh-CN" altLang="en-US" b="1" i="0" u="none" strike="noStrike" kern="1200" cap="none" spc="0" normalizeH="0" baseline="0" noProof="0" dirty="0" smtClean="0">
                <a:ln>
                  <a:noFill/>
                </a:ln>
                <a:solidFill>
                  <a:srgbClr val="0070C0"/>
                </a:solidFill>
                <a:effectLst/>
                <a:uLnTx/>
                <a:uFillTx/>
                <a:cs typeface="Arial" charset="0"/>
              </a:rPr>
              <a:t>起，原</a:t>
            </a:r>
            <a:r>
              <a:rPr kumimoji="0" lang="en-US" altLang="zh-CN" b="1" i="0" u="none" strike="noStrike" kern="1200" cap="none" spc="0" normalizeH="0" baseline="0" noProof="0" dirty="0" smtClean="0">
                <a:ln>
                  <a:noFill/>
                </a:ln>
                <a:solidFill>
                  <a:srgbClr val="0070C0"/>
                </a:solidFill>
                <a:effectLst/>
                <a:uLnTx/>
                <a:uFillTx/>
                <a:cs typeface="Arial" charset="0"/>
              </a:rPr>
              <a:t>ISI</a:t>
            </a:r>
            <a:r>
              <a:rPr kumimoji="0" lang="zh-CN" altLang="en-US" b="1" i="0" u="none" strike="noStrike" kern="1200" cap="none" spc="0" normalizeH="0" baseline="0" noProof="0" dirty="0" smtClean="0">
                <a:ln>
                  <a:noFill/>
                </a:ln>
                <a:solidFill>
                  <a:srgbClr val="0070C0"/>
                </a:solidFill>
                <a:effectLst/>
                <a:uLnTx/>
                <a:uFillTx/>
                <a:cs typeface="Arial" charset="0"/>
              </a:rPr>
              <a:t>公司</a:t>
            </a:r>
            <a:r>
              <a:rPr lang="zh-CN" altLang="en-US" b="1" dirty="0" smtClean="0">
                <a:solidFill>
                  <a:srgbClr val="0070C0"/>
                </a:solidFill>
                <a:cs typeface="Arial" charset="0"/>
              </a:rPr>
              <a:t>正式更名为</a:t>
            </a:r>
            <a:r>
              <a:rPr lang="en-US" altLang="zh-CN" b="1" dirty="0" smtClean="0">
                <a:solidFill>
                  <a:srgbClr val="FF0000"/>
                </a:solidFill>
                <a:cs typeface="Arial" charset="0"/>
              </a:rPr>
              <a:t>EMIS</a:t>
            </a:r>
            <a:r>
              <a:rPr lang="zh-CN" altLang="en-US" b="1" dirty="0" smtClean="0">
                <a:solidFill>
                  <a:srgbClr val="0070C0"/>
                </a:solidFill>
                <a:cs typeface="Arial" charset="0"/>
              </a:rPr>
              <a:t>。本次更名不涉及任何产品服务内容、公司结构、股权关系。</a:t>
            </a:r>
            <a:endParaRPr lang="en-US" altLang="zh-CN" b="1" dirty="0" smtClean="0">
              <a:solidFill>
                <a:srgbClr val="0070C0"/>
              </a:solidFill>
              <a:cs typeface="Arial" charset="0"/>
            </a:endParaRPr>
          </a:p>
          <a:p>
            <a:pPr marL="342900" lvl="0" indent="-342900">
              <a:lnSpc>
                <a:spcPct val="150000"/>
              </a:lnSpc>
              <a:spcBef>
                <a:spcPct val="0"/>
              </a:spcBef>
              <a:buClr>
                <a:srgbClr val="0070C0"/>
              </a:buClr>
              <a:buFont typeface="Wingdings" pitchFamily="2" charset="2"/>
              <a:buChar char=""/>
              <a:defRPr/>
            </a:pPr>
            <a:r>
              <a:rPr lang="zh-CN" altLang="en-US" b="1" dirty="0" smtClean="0">
                <a:solidFill>
                  <a:srgbClr val="0070C0"/>
                </a:solidFill>
                <a:cs typeface="Arial" charset="0"/>
              </a:rPr>
              <a:t>本公司</a:t>
            </a:r>
            <a:r>
              <a:rPr kumimoji="0" lang="zh-CN" altLang="en-US" b="1" i="0" u="none" strike="noStrike" kern="1200" cap="none" spc="0" normalizeH="0" baseline="0" noProof="0" dirty="0" smtClean="0">
                <a:ln>
                  <a:noFill/>
                </a:ln>
                <a:solidFill>
                  <a:srgbClr val="0070C0"/>
                </a:solidFill>
                <a:effectLst/>
                <a:uLnTx/>
                <a:uFillTx/>
                <a:cs typeface="Arial" charset="0"/>
              </a:rPr>
              <a:t>创建于</a:t>
            </a:r>
            <a:r>
              <a:rPr kumimoji="0" lang="en-US" altLang="zh-CN" b="1" i="0" u="none" strike="noStrike" kern="1200" cap="none" spc="0" normalizeH="0" baseline="0" noProof="0" dirty="0" smtClean="0">
                <a:ln>
                  <a:noFill/>
                </a:ln>
                <a:solidFill>
                  <a:srgbClr val="0070C0"/>
                </a:solidFill>
                <a:effectLst/>
                <a:uLnTx/>
                <a:uFillTx/>
                <a:cs typeface="Arial" charset="0"/>
              </a:rPr>
              <a:t>1994</a:t>
            </a:r>
            <a:r>
              <a:rPr kumimoji="0" lang="zh-CN" altLang="en-US" b="1" i="0" u="none" strike="noStrike" kern="1200" cap="none" spc="0" normalizeH="0" baseline="0" noProof="0" dirty="0" smtClean="0">
                <a:ln>
                  <a:noFill/>
                </a:ln>
                <a:solidFill>
                  <a:srgbClr val="0070C0"/>
                </a:solidFill>
                <a:effectLst/>
                <a:uLnTx/>
                <a:uFillTx/>
                <a:cs typeface="Arial" charset="0"/>
              </a:rPr>
              <a:t>年纽约，是</a:t>
            </a:r>
            <a:r>
              <a:rPr kumimoji="0" lang="zh-CN" altLang="en-US" b="1" i="0" u="none" strike="noStrike" kern="1200" cap="none" spc="0" normalizeH="0" baseline="0" noProof="0" dirty="0" smtClean="0">
                <a:ln>
                  <a:noFill/>
                </a:ln>
                <a:solidFill>
                  <a:srgbClr val="FF0000"/>
                </a:solidFill>
                <a:effectLst/>
                <a:uLnTx/>
                <a:uFillTx/>
                <a:cs typeface="Arial" charset="0"/>
              </a:rPr>
              <a:t>欧洲货币和机构投资者集团（</a:t>
            </a:r>
            <a:r>
              <a:rPr kumimoji="0" lang="en-US" altLang="zh-CN" b="1" i="0" u="none" strike="noStrike" kern="1200" cap="none" spc="0" normalizeH="0" baseline="0" noProof="0" dirty="0" err="1" smtClean="0">
                <a:ln>
                  <a:noFill/>
                </a:ln>
                <a:solidFill>
                  <a:srgbClr val="FF0000"/>
                </a:solidFill>
                <a:effectLst/>
                <a:uLnTx/>
                <a:uFillTx/>
                <a:cs typeface="Arial" charset="0"/>
              </a:rPr>
              <a:t>Euromoney</a:t>
            </a:r>
            <a:r>
              <a:rPr kumimoji="0" lang="en-US" altLang="zh-CN" b="1" i="0" u="none" strike="noStrike" kern="1200" cap="none" spc="0" normalizeH="0" baseline="0" noProof="0" dirty="0" smtClean="0">
                <a:ln>
                  <a:noFill/>
                </a:ln>
                <a:solidFill>
                  <a:srgbClr val="FF0000"/>
                </a:solidFill>
                <a:effectLst/>
                <a:uLnTx/>
                <a:uFillTx/>
                <a:cs typeface="Arial" charset="0"/>
              </a:rPr>
              <a:t> Institutional Investor Group) </a:t>
            </a:r>
            <a:r>
              <a:rPr kumimoji="0" lang="zh-CN" altLang="en-US" b="1" i="0" u="none" strike="noStrike" kern="1200" cap="none" spc="0" normalizeH="0" baseline="0" noProof="0" dirty="0" smtClean="0">
                <a:ln>
                  <a:noFill/>
                </a:ln>
                <a:solidFill>
                  <a:srgbClr val="0070C0"/>
                </a:solidFill>
                <a:effectLst/>
                <a:uLnTx/>
                <a:uFillTx/>
                <a:cs typeface="Arial" charset="0"/>
              </a:rPr>
              <a:t>的</a:t>
            </a:r>
            <a:r>
              <a:rPr lang="zh-CN" altLang="en-US" b="1" dirty="0" smtClean="0">
                <a:solidFill>
                  <a:srgbClr val="0070C0"/>
                </a:solidFill>
                <a:cs typeface="Arial" charset="0"/>
              </a:rPr>
              <a:t>全资子</a:t>
            </a:r>
            <a:r>
              <a:rPr kumimoji="0" lang="zh-CN" altLang="en-US" b="1" i="0" u="none" strike="noStrike" kern="1200" cap="none" spc="0" normalizeH="0" baseline="0" noProof="0" dirty="0" smtClean="0">
                <a:ln>
                  <a:noFill/>
                </a:ln>
                <a:solidFill>
                  <a:srgbClr val="0070C0"/>
                </a:solidFill>
                <a:effectLst/>
                <a:uLnTx/>
                <a:uFillTx/>
                <a:cs typeface="Arial" charset="0"/>
              </a:rPr>
              <a:t>公司，通过网络平台</a:t>
            </a:r>
            <a:r>
              <a:rPr kumimoji="0" lang="en-US" altLang="zh-CN" b="1" i="0" u="none" strike="noStrike" kern="1200" cap="none" spc="0" normalizeH="0" baseline="0" noProof="0" dirty="0" smtClean="0">
                <a:ln>
                  <a:noFill/>
                </a:ln>
                <a:solidFill>
                  <a:srgbClr val="FF0000"/>
                </a:solidFill>
                <a:effectLst/>
                <a:uLnTx/>
                <a:uFillTx/>
                <a:cs typeface="Arial" charset="0"/>
              </a:rPr>
              <a:t>Emerging Markets Information Service(EMIS, </a:t>
            </a:r>
            <a:r>
              <a:rPr lang="en-US" altLang="zh-CN" b="1" dirty="0">
                <a:solidFill>
                  <a:srgbClr val="0070C0"/>
                </a:solidFill>
                <a:cs typeface="Arial" charset="0"/>
                <a:hlinkClick r:id="rId2"/>
              </a:rPr>
              <a:t>www.emis.com</a:t>
            </a:r>
            <a:r>
              <a:rPr lang="en-US" altLang="zh-CN" b="1" dirty="0">
                <a:solidFill>
                  <a:srgbClr val="0070C0"/>
                </a:solidFill>
                <a:cs typeface="Arial" charset="0"/>
              </a:rPr>
              <a:t> </a:t>
            </a:r>
            <a:r>
              <a:rPr kumimoji="0" lang="en-US" altLang="zh-CN" b="1" i="0" u="none" strike="noStrike" kern="1200" cap="none" spc="0" normalizeH="0" baseline="0" noProof="0" dirty="0" smtClean="0">
                <a:ln>
                  <a:noFill/>
                </a:ln>
                <a:solidFill>
                  <a:srgbClr val="FF0000"/>
                </a:solidFill>
                <a:effectLst/>
                <a:uLnTx/>
                <a:uFillTx/>
                <a:cs typeface="Arial" charset="0"/>
              </a:rPr>
              <a:t>)</a:t>
            </a:r>
            <a:r>
              <a:rPr kumimoji="0" lang="zh-CN" altLang="en-US" b="1" i="0" u="none" strike="noStrike" kern="1200" cap="none" spc="0" normalizeH="0" baseline="0" noProof="0" dirty="0" smtClean="0">
                <a:ln>
                  <a:noFill/>
                </a:ln>
                <a:solidFill>
                  <a:srgbClr val="0070C0"/>
                </a:solidFill>
                <a:effectLst/>
                <a:uLnTx/>
                <a:uFillTx/>
                <a:cs typeface="Arial" charset="0"/>
              </a:rPr>
              <a:t>领先提供难以获得的</a:t>
            </a:r>
            <a:r>
              <a:rPr kumimoji="0" lang="zh-CN" altLang="en-US" sz="2000" b="1" i="0" u="none" strike="noStrike" kern="1200" cap="none" spc="0" normalizeH="0" baseline="0" noProof="0" dirty="0" smtClean="0">
                <a:ln>
                  <a:noFill/>
                </a:ln>
                <a:solidFill>
                  <a:srgbClr val="FF0000"/>
                </a:solidFill>
                <a:effectLst/>
                <a:uLnTx/>
                <a:uFillTx/>
                <a:cs typeface="Arial" charset="0"/>
              </a:rPr>
              <a:t>新兴市场动态和商务信息</a:t>
            </a:r>
            <a:r>
              <a:rPr kumimoji="0" lang="zh-CN" altLang="en-US" b="1" i="0" u="none" strike="noStrike" kern="1200" cap="none" spc="0" normalizeH="0" baseline="0" noProof="0" dirty="0" smtClean="0">
                <a:ln>
                  <a:noFill/>
                </a:ln>
                <a:solidFill>
                  <a:srgbClr val="0070C0"/>
                </a:solidFill>
                <a:effectLst/>
                <a:uLnTx/>
                <a:uFillTx/>
                <a:cs typeface="Arial" charset="0"/>
              </a:rPr>
              <a:t>。</a:t>
            </a:r>
            <a:endParaRPr kumimoji="0" lang="en-US" altLang="zh-CN" b="1" i="0" u="none" strike="noStrike" kern="1200" cap="none" spc="0" normalizeH="0" baseline="0" noProof="0" dirty="0" smtClean="0">
              <a:ln>
                <a:noFill/>
              </a:ln>
              <a:solidFill>
                <a:srgbClr val="0070C0"/>
              </a:solidFill>
              <a:effectLst/>
              <a:uLnTx/>
              <a:uFillTx/>
              <a:cs typeface="Arial" charset="0"/>
            </a:endParaRPr>
          </a:p>
          <a:p>
            <a:pPr marL="342900" marR="0" lvl="0" indent="-342900" algn="l" defTabSz="914400" rtl="0" eaLnBrk="1" fontAlgn="auto" latinLnBrk="0" hangingPunct="1">
              <a:lnSpc>
                <a:spcPct val="150000"/>
              </a:lnSpc>
              <a:spcBef>
                <a:spcPct val="0"/>
              </a:spcBef>
              <a:spcAft>
                <a:spcPts val="0"/>
              </a:spcAft>
              <a:buClr>
                <a:srgbClr val="0070C0"/>
              </a:buClr>
              <a:buSzTx/>
              <a:tabLst/>
              <a:defRPr/>
            </a:pPr>
            <a:endParaRPr kumimoji="0" lang="zh-CN" altLang="en-US" b="1" i="0" u="none" strike="noStrike" kern="1200" cap="none" spc="0" normalizeH="0" baseline="0" noProof="0" dirty="0" smtClean="0">
              <a:ln>
                <a:noFill/>
              </a:ln>
              <a:solidFill>
                <a:srgbClr val="0070C0"/>
              </a:solidFill>
              <a:effectLst/>
              <a:uLnTx/>
              <a:uFillTx/>
              <a:cs typeface="Arial" charset="0"/>
            </a:endParaRPr>
          </a:p>
          <a:p>
            <a:pPr marL="342900" marR="0" lvl="0" indent="-342900" algn="l" defTabSz="914400" rtl="0" eaLnBrk="1" fontAlgn="auto" latinLnBrk="0" hangingPunct="1">
              <a:lnSpc>
                <a:spcPct val="150000"/>
              </a:lnSpc>
              <a:spcBef>
                <a:spcPct val="0"/>
              </a:spcBef>
              <a:spcAft>
                <a:spcPts val="0"/>
              </a:spcAft>
              <a:buClr>
                <a:srgbClr val="0070C0"/>
              </a:buClr>
              <a:buSzTx/>
              <a:buFont typeface="Wingdings" pitchFamily="2" charset="2"/>
              <a:buChar char=""/>
              <a:tabLst/>
              <a:defRPr/>
            </a:pPr>
            <a:r>
              <a:rPr kumimoji="0" lang="zh-CN" altLang="en-US" b="1" i="0" u="none" strike="noStrike" kern="1200" cap="none" spc="0" normalizeH="0" baseline="0" noProof="0" dirty="0" smtClean="0">
                <a:ln>
                  <a:noFill/>
                </a:ln>
                <a:solidFill>
                  <a:srgbClr val="0070C0"/>
                </a:solidFill>
                <a:effectLst/>
                <a:uLnTx/>
                <a:uFillTx/>
                <a:cs typeface="Arial" charset="0"/>
              </a:rPr>
              <a:t>在全球</a:t>
            </a:r>
            <a:r>
              <a:rPr lang="zh-CN" altLang="en-US" b="1" dirty="0">
                <a:solidFill>
                  <a:srgbClr val="0070C0"/>
                </a:solidFill>
                <a:cs typeface="Arial" charset="0"/>
              </a:rPr>
              <a:t>多个</a:t>
            </a:r>
            <a:r>
              <a:rPr kumimoji="0" lang="zh-CN" altLang="en-US" b="1" i="0" u="none" strike="noStrike" kern="1200" cap="none" spc="0" normalizeH="0" baseline="0" noProof="0" dirty="0" smtClean="0">
                <a:ln>
                  <a:noFill/>
                </a:ln>
                <a:solidFill>
                  <a:srgbClr val="0070C0"/>
                </a:solidFill>
                <a:effectLst/>
                <a:uLnTx/>
                <a:uFillTx/>
                <a:cs typeface="Arial" charset="0"/>
              </a:rPr>
              <a:t>国家和地区设立了分支机构，提供超过</a:t>
            </a:r>
            <a:r>
              <a:rPr lang="en-US" altLang="zh-CN" sz="2000" b="1" dirty="0" smtClean="0">
                <a:solidFill>
                  <a:srgbClr val="FF0000"/>
                </a:solidFill>
                <a:cs typeface="Arial" charset="0"/>
              </a:rPr>
              <a:t>100</a:t>
            </a:r>
            <a:r>
              <a:rPr kumimoji="0" lang="zh-CN" altLang="en-US" sz="2000" b="1" i="0" u="none" strike="noStrike" kern="1200" cap="none" spc="0" normalizeH="0" baseline="0" noProof="0" dirty="0" smtClean="0">
                <a:ln>
                  <a:noFill/>
                </a:ln>
                <a:solidFill>
                  <a:srgbClr val="FF0000"/>
                </a:solidFill>
                <a:effectLst/>
                <a:uLnTx/>
                <a:uFillTx/>
                <a:cs typeface="Arial" charset="0"/>
              </a:rPr>
              <a:t>个发展中国家和地区</a:t>
            </a:r>
            <a:r>
              <a:rPr kumimoji="0" lang="zh-CN" altLang="en-US" b="1" i="0" u="none" strike="noStrike" kern="1200" cap="none" spc="0" normalizeH="0" baseline="0" noProof="0" dirty="0" smtClean="0">
                <a:ln>
                  <a:noFill/>
                </a:ln>
                <a:solidFill>
                  <a:srgbClr val="0070C0"/>
                </a:solidFill>
                <a:effectLst/>
                <a:uLnTx/>
                <a:uFillTx/>
                <a:cs typeface="Arial" charset="0"/>
              </a:rPr>
              <a:t>的商业信息。</a:t>
            </a:r>
            <a:endParaRPr kumimoji="0" lang="en-US" altLang="zh-CN" b="1" i="0" u="none" strike="noStrike" kern="1200" cap="none" spc="0" normalizeH="0" baseline="0" noProof="0" dirty="0" smtClean="0">
              <a:ln>
                <a:noFill/>
              </a:ln>
              <a:solidFill>
                <a:srgbClr val="0070C0"/>
              </a:solidFill>
              <a:effectLst/>
              <a:uLnTx/>
              <a:uFillTx/>
              <a:cs typeface="Arial" charset="0"/>
            </a:endParaRPr>
          </a:p>
          <a:p>
            <a:pPr marL="342900" marR="0" lvl="0" indent="-342900" algn="l" defTabSz="914400" rtl="0" eaLnBrk="1" fontAlgn="auto" latinLnBrk="0" hangingPunct="1">
              <a:lnSpc>
                <a:spcPct val="150000"/>
              </a:lnSpc>
              <a:spcBef>
                <a:spcPct val="0"/>
              </a:spcBef>
              <a:spcAft>
                <a:spcPts val="0"/>
              </a:spcAft>
              <a:buClr>
                <a:srgbClr val="0070C0"/>
              </a:buClr>
              <a:buSzTx/>
              <a:tabLst/>
              <a:defRPr/>
            </a:pPr>
            <a:endParaRPr kumimoji="0" lang="zh-CN" altLang="en-US" b="1" i="0" u="none" strike="noStrike" kern="1200" cap="none" spc="0" normalizeH="0" baseline="0" noProof="0" dirty="0" smtClean="0">
              <a:ln>
                <a:noFill/>
              </a:ln>
              <a:solidFill>
                <a:srgbClr val="0070C0"/>
              </a:solidFill>
              <a:effectLst/>
              <a:uLnTx/>
              <a:uFillTx/>
              <a:cs typeface="Arial" charset="0"/>
            </a:endParaRPr>
          </a:p>
          <a:p>
            <a:pPr marL="342900" lvl="0" indent="-342900">
              <a:lnSpc>
                <a:spcPct val="150000"/>
              </a:lnSpc>
              <a:spcBef>
                <a:spcPct val="0"/>
              </a:spcBef>
              <a:buClr>
                <a:srgbClr val="0070C0"/>
              </a:buClr>
              <a:buFont typeface="Wingdings" pitchFamily="2" charset="2"/>
              <a:buChar char=""/>
              <a:defRPr/>
            </a:pPr>
            <a:r>
              <a:rPr kumimoji="0" lang="zh-CN" altLang="en-US" b="1" i="0" u="none" strike="noStrike" kern="1200" cap="none" spc="0" normalizeH="0" baseline="0" noProof="0" dirty="0" smtClean="0">
                <a:ln>
                  <a:noFill/>
                </a:ln>
                <a:solidFill>
                  <a:srgbClr val="0070C0"/>
                </a:solidFill>
                <a:effectLst/>
                <a:uLnTx/>
                <a:uFillTx/>
                <a:cs typeface="Arial" charset="0"/>
              </a:rPr>
              <a:t>整合了</a:t>
            </a:r>
            <a:r>
              <a:rPr lang="en-US" altLang="zh-CN" sz="2000" b="1" noProof="0" dirty="0" smtClean="0">
                <a:solidFill>
                  <a:srgbClr val="FF0000"/>
                </a:solidFill>
                <a:cs typeface="Arial" charset="0"/>
              </a:rPr>
              <a:t>9000</a:t>
            </a:r>
            <a:r>
              <a:rPr kumimoji="0" lang="zh-CN" altLang="en-US" sz="2000" b="1" i="0" u="none" strike="noStrike" kern="1200" cap="none" spc="0" normalizeH="0" baseline="0" noProof="0" dirty="0" smtClean="0">
                <a:ln>
                  <a:noFill/>
                </a:ln>
                <a:solidFill>
                  <a:srgbClr val="FF0000"/>
                </a:solidFill>
                <a:effectLst/>
                <a:uLnTx/>
                <a:uFillTx/>
                <a:cs typeface="Arial" charset="0"/>
              </a:rPr>
              <a:t>多种</a:t>
            </a:r>
            <a:r>
              <a:rPr kumimoji="0" lang="zh-CN" altLang="en-US" b="1" i="0" u="none" strike="noStrike" kern="1200" cap="none" spc="0" normalizeH="0" baseline="0" noProof="0" dirty="0" smtClean="0">
                <a:ln>
                  <a:noFill/>
                </a:ln>
                <a:solidFill>
                  <a:srgbClr val="0070C0"/>
                </a:solidFill>
                <a:effectLst/>
                <a:uLnTx/>
                <a:uFillTx/>
                <a:cs typeface="Arial" charset="0"/>
              </a:rPr>
              <a:t>国内外信息资源、</a:t>
            </a:r>
            <a:r>
              <a:rPr lang="en-US" altLang="zh-CN" sz="2100" b="1" dirty="0">
                <a:solidFill>
                  <a:srgbClr val="FF0000"/>
                </a:solidFill>
                <a:cs typeface="Arial" charset="0"/>
              </a:rPr>
              <a:t>20000</a:t>
            </a:r>
            <a:r>
              <a:rPr lang="zh-CN" altLang="en-US" sz="2100" b="1" dirty="0">
                <a:solidFill>
                  <a:srgbClr val="FF0000"/>
                </a:solidFill>
                <a:cs typeface="Arial" charset="0"/>
              </a:rPr>
              <a:t>多</a:t>
            </a:r>
            <a:r>
              <a:rPr kumimoji="0" lang="zh-CN" altLang="en-US" b="1" i="0" u="none" strike="noStrike" kern="1200" cap="none" spc="0" normalizeH="0" baseline="0" noProof="0" dirty="0" smtClean="0">
                <a:ln>
                  <a:noFill/>
                </a:ln>
                <a:solidFill>
                  <a:srgbClr val="0070C0"/>
                </a:solidFill>
                <a:effectLst/>
                <a:uLnTx/>
                <a:uFillTx/>
                <a:cs typeface="Arial" charset="0"/>
              </a:rPr>
              <a:t>份刊物，所有信息内容均由当地信息供应商直接提供并以英语和当地语言同时表现，</a:t>
            </a:r>
            <a:r>
              <a:rPr lang="zh-CN" altLang="zh-CN" b="1" dirty="0">
                <a:solidFill>
                  <a:srgbClr val="0070C0"/>
                </a:solidFill>
                <a:cs typeface="Arial" charset="0"/>
              </a:rPr>
              <a:t>共</a:t>
            </a:r>
            <a:r>
              <a:rPr lang="en-US" altLang="zh-CN" sz="2000" b="1" dirty="0">
                <a:solidFill>
                  <a:srgbClr val="FF0000"/>
                </a:solidFill>
                <a:cs typeface="Arial" charset="0"/>
              </a:rPr>
              <a:t>21</a:t>
            </a:r>
            <a:r>
              <a:rPr lang="zh-CN" altLang="zh-CN" sz="2000" b="1" dirty="0">
                <a:solidFill>
                  <a:srgbClr val="FF0000"/>
                </a:solidFill>
                <a:cs typeface="Arial" charset="0"/>
              </a:rPr>
              <a:t>种语言</a:t>
            </a:r>
            <a:r>
              <a:rPr lang="zh-CN" altLang="en-US" b="1" dirty="0">
                <a:solidFill>
                  <a:srgbClr val="0070C0"/>
                </a:solidFill>
                <a:cs typeface="Arial" charset="0"/>
              </a:rPr>
              <a:t>。</a:t>
            </a:r>
            <a:endParaRPr lang="en-US" altLang="zh-CN" b="1" dirty="0">
              <a:solidFill>
                <a:srgbClr val="0070C0"/>
              </a:solidFill>
              <a:cs typeface="Arial" charset="0"/>
            </a:endParaRPr>
          </a:p>
          <a:p>
            <a:pPr marL="342900" marR="0" lvl="0" indent="-342900" algn="l" defTabSz="914400" rtl="0" eaLnBrk="1" fontAlgn="auto" latinLnBrk="0" hangingPunct="1">
              <a:lnSpc>
                <a:spcPct val="150000"/>
              </a:lnSpc>
              <a:spcBef>
                <a:spcPct val="0"/>
              </a:spcBef>
              <a:spcAft>
                <a:spcPts val="0"/>
              </a:spcAft>
              <a:buClr>
                <a:srgbClr val="0070C0"/>
              </a:buClr>
              <a:buSzTx/>
              <a:tabLst/>
              <a:defRPr/>
            </a:pPr>
            <a:endParaRPr kumimoji="0" lang="zh-CN" altLang="en-US" b="1" i="0" u="none" strike="noStrike" kern="1200" cap="none" spc="0" normalizeH="0" baseline="0" noProof="0" dirty="0" smtClean="0">
              <a:ln>
                <a:noFill/>
              </a:ln>
              <a:solidFill>
                <a:srgbClr val="0070C0"/>
              </a:solidFill>
              <a:effectLst/>
              <a:uLnTx/>
              <a:uFillTx/>
              <a:cs typeface="Arial" charset="0"/>
            </a:endParaRPr>
          </a:p>
          <a:p>
            <a:pPr marL="342900" marR="0" lvl="0" indent="-342900" algn="l" defTabSz="914400" rtl="0" eaLnBrk="1" fontAlgn="auto" latinLnBrk="0" hangingPunct="1">
              <a:lnSpc>
                <a:spcPct val="150000"/>
              </a:lnSpc>
              <a:spcBef>
                <a:spcPct val="0"/>
              </a:spcBef>
              <a:spcAft>
                <a:spcPts val="0"/>
              </a:spcAft>
              <a:buClr>
                <a:srgbClr val="0070C0"/>
              </a:buClr>
              <a:buSzTx/>
              <a:buFont typeface="Wingdings" pitchFamily="2" charset="2"/>
              <a:buChar char=""/>
              <a:tabLst/>
              <a:defRPr/>
            </a:pPr>
            <a:r>
              <a:rPr kumimoji="0" lang="zh-CN" altLang="en-US" b="1" i="0" u="none" strike="noStrike" kern="1200" cap="none" spc="0" normalizeH="0" baseline="0" noProof="0" dirty="0" smtClean="0">
                <a:ln>
                  <a:noFill/>
                </a:ln>
                <a:solidFill>
                  <a:srgbClr val="0070C0"/>
                </a:solidFill>
                <a:effectLst/>
                <a:uLnTx/>
                <a:uFillTx/>
                <a:cs typeface="Arial" charset="0"/>
              </a:rPr>
              <a:t>为全球</a:t>
            </a:r>
            <a:r>
              <a:rPr kumimoji="0" lang="en-US" altLang="zh-CN" sz="2000" b="1" i="0" u="none" strike="noStrike" kern="1200" cap="none" spc="0" normalizeH="0" baseline="0" noProof="0" dirty="0" smtClean="0">
                <a:ln>
                  <a:noFill/>
                </a:ln>
                <a:solidFill>
                  <a:srgbClr val="FF0000"/>
                </a:solidFill>
                <a:effectLst/>
                <a:uLnTx/>
                <a:uFillTx/>
                <a:cs typeface="Arial" charset="0"/>
              </a:rPr>
              <a:t>3000</a:t>
            </a:r>
            <a:r>
              <a:rPr kumimoji="0" lang="zh-CN" altLang="en-US" sz="2000" b="1" i="0" u="none" strike="noStrike" kern="1200" cap="none" spc="0" normalizeH="0" baseline="0" noProof="0" dirty="0" smtClean="0">
                <a:ln>
                  <a:noFill/>
                </a:ln>
                <a:solidFill>
                  <a:srgbClr val="FF0000"/>
                </a:solidFill>
                <a:effectLst/>
                <a:uLnTx/>
                <a:uFillTx/>
                <a:cs typeface="Arial" charset="0"/>
              </a:rPr>
              <a:t>多个机构</a:t>
            </a:r>
            <a:r>
              <a:rPr kumimoji="0" lang="zh-CN" altLang="en-US" b="1" i="0" u="none" strike="noStrike" kern="1200" cap="none" spc="0" normalizeH="0" baseline="0" noProof="0" dirty="0" smtClean="0">
                <a:ln>
                  <a:noFill/>
                </a:ln>
                <a:solidFill>
                  <a:srgbClr val="0070C0"/>
                </a:solidFill>
                <a:effectLst/>
                <a:uLnTx/>
                <a:uFillTx/>
                <a:cs typeface="Arial" charset="0"/>
              </a:rPr>
              <a:t>提供服务，包括高校、顶级投行、券商和基金公司、保险公司、商业银行、投资公司、跨国企业、专业咨询公司、教育机构和政府机构等。</a:t>
            </a:r>
            <a:endParaRPr kumimoji="0" lang="en-US" altLang="zh-CN" b="1" i="0" u="none" strike="noStrike" kern="1200" cap="none" spc="0" normalizeH="0" baseline="0" noProof="0" dirty="0" smtClean="0">
              <a:ln>
                <a:noFill/>
              </a:ln>
              <a:solidFill>
                <a:srgbClr val="0070C0"/>
              </a:solidFill>
              <a:effectLst/>
              <a:uLnTx/>
              <a:uFillTx/>
              <a:cs typeface="Arial"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44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anim calcmode="lin" valueType="num">
                                      <p:cBhvr additive="base">
                                        <p:cTn id="25"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xEl>
                                              <p:pRg st="7" end="7"/>
                                            </p:txEl>
                                          </p:spTgt>
                                        </p:tgtEl>
                                        <p:attrNameLst>
                                          <p:attrName>style.visibility</p:attrName>
                                        </p:attrNameLst>
                                      </p:cBhvr>
                                      <p:to>
                                        <p:strVal val="visible"/>
                                      </p:to>
                                    </p:set>
                                    <p:anim calcmode="lin" valueType="num">
                                      <p:cBhvr additive="base">
                                        <p:cTn id="31"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635890" y="0"/>
            <a:ext cx="5544622" cy="6858000"/>
          </a:xfrm>
          <a:prstGeom prst="rect">
            <a:avLst/>
          </a:prstGeom>
          <a:noFill/>
          <a:ln w="9525">
            <a:noFill/>
            <a:miter lim="800000"/>
            <a:headEnd/>
            <a:tailEnd/>
          </a:ln>
        </p:spPr>
      </p:pic>
      <p:sp>
        <p:nvSpPr>
          <p:cNvPr id="4" name="矩形 3"/>
          <p:cNvSpPr/>
          <p:nvPr/>
        </p:nvSpPr>
        <p:spPr>
          <a:xfrm>
            <a:off x="467544" y="836712"/>
            <a:ext cx="6048672" cy="4370427"/>
          </a:xfrm>
          <a:prstGeom prst="rect">
            <a:avLst/>
          </a:prstGeom>
        </p:spPr>
        <p:txBody>
          <a:bodyPr wrap="square">
            <a:spAutoFit/>
          </a:bodyPr>
          <a:lstStyle/>
          <a:p>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很难获得学习和科研中所需的历史经济数据？</a:t>
            </a:r>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需要一站式的财经类资讯、参考资料检索平台？</a:t>
            </a:r>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需要全面的公司、行业经济数据和研究报告？</a:t>
            </a:r>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需要现实的商业案例和公司研究？</a:t>
            </a:r>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需要论文写作的参考文献？</a:t>
            </a:r>
            <a:endParaRPr lang="en-US" altLang="zh-CN" sz="2000" b="1" dirty="0" smtClean="0">
              <a:solidFill>
                <a:srgbClr val="002060"/>
              </a:solidFill>
            </a:endParaRPr>
          </a:p>
          <a:p>
            <a:pPr>
              <a:lnSpc>
                <a:spcPct val="150000"/>
              </a:lnSpc>
              <a:buClr>
                <a:srgbClr val="0070C0"/>
              </a:buClr>
              <a:buFont typeface="Wingdings" pitchFamily="2" charset="2"/>
              <a:buChar char=""/>
            </a:pPr>
            <a:r>
              <a:rPr lang="zh-CN" altLang="en-US" sz="2000" b="1" dirty="0" smtClean="0">
                <a:solidFill>
                  <a:srgbClr val="002060"/>
                </a:solidFill>
              </a:rPr>
              <a:t>需要英文甚至小语种的经济参考资料？</a:t>
            </a:r>
            <a:r>
              <a:rPr lang="en-US" altLang="zh-CN" sz="2000" b="1" dirty="0" smtClean="0">
                <a:solidFill>
                  <a:srgbClr val="002060"/>
                </a:solidFill>
              </a:rPr>
              <a:t/>
            </a:r>
            <a:br>
              <a:rPr lang="en-US" altLang="zh-CN" sz="2000" b="1" dirty="0" smtClean="0">
                <a:solidFill>
                  <a:srgbClr val="002060"/>
                </a:solidFill>
              </a:rPr>
            </a:br>
            <a:r>
              <a:rPr lang="en-US" altLang="zh-CN" sz="2000" b="1" dirty="0" smtClean="0">
                <a:solidFill>
                  <a:srgbClr val="002060"/>
                </a:solidFill>
              </a:rPr>
              <a:t/>
            </a:r>
            <a:br>
              <a:rPr lang="en-US" altLang="zh-CN" sz="2000" b="1" dirty="0" smtClean="0">
                <a:solidFill>
                  <a:srgbClr val="002060"/>
                </a:solidFill>
              </a:rPr>
            </a:br>
            <a:r>
              <a:rPr lang="zh-CN" altLang="en-US" sz="3200" b="1" dirty="0" smtClean="0">
                <a:solidFill>
                  <a:srgbClr val="002060"/>
                </a:solidFill>
              </a:rPr>
              <a:t>让</a:t>
            </a:r>
            <a:r>
              <a:rPr lang="en-US" altLang="zh-CN" sz="3200" b="1" dirty="0" smtClean="0">
                <a:solidFill>
                  <a:srgbClr val="0070C0"/>
                </a:solidFill>
              </a:rPr>
              <a:t>EMIS</a:t>
            </a:r>
            <a:r>
              <a:rPr lang="zh-CN" altLang="en-US" sz="3200" b="1" dirty="0" smtClean="0">
                <a:solidFill>
                  <a:srgbClr val="002060"/>
                </a:solidFill>
              </a:rPr>
              <a:t>帮助您</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logan.jpg"/>
          <p:cNvPicPr>
            <a:picLocks noChangeAspect="1"/>
          </p:cNvPicPr>
          <p:nvPr/>
        </p:nvPicPr>
        <p:blipFill>
          <a:blip r:embed="rId2" cstate="print"/>
          <a:stretch>
            <a:fillRect/>
          </a:stretch>
        </p:blipFill>
        <p:spPr>
          <a:xfrm>
            <a:off x="0" y="0"/>
            <a:ext cx="9144000" cy="1440180"/>
          </a:xfrm>
          <a:prstGeom prst="rect">
            <a:avLst/>
          </a:prstGeom>
        </p:spPr>
      </p:pic>
      <p:sp>
        <p:nvSpPr>
          <p:cNvPr id="10" name="矩形 9"/>
          <p:cNvSpPr/>
          <p:nvPr/>
        </p:nvSpPr>
        <p:spPr>
          <a:xfrm>
            <a:off x="5004048" y="1628800"/>
            <a:ext cx="3744416" cy="5016758"/>
          </a:xfrm>
          <a:prstGeom prst="rect">
            <a:avLst/>
          </a:prstGeom>
        </p:spPr>
        <p:txBody>
          <a:bodyPr wrap="square">
            <a:spAutoFit/>
          </a:bodyPr>
          <a:lstStyle/>
          <a:p>
            <a:pPr>
              <a:buClr>
                <a:srgbClr val="0070C0"/>
              </a:buClr>
              <a:buFont typeface="Wingdings" pitchFamily="2" charset="2"/>
              <a:buChar char=""/>
            </a:pPr>
            <a:r>
              <a:rPr lang="zh-CN" altLang="en-US" sz="1600" b="1" dirty="0" smtClean="0">
                <a:solidFill>
                  <a:srgbClr val="FF0000"/>
                </a:solidFill>
              </a:rPr>
              <a:t>一站式信息资源 </a:t>
            </a:r>
            <a:r>
              <a:rPr lang="en-US" altLang="zh-CN" sz="1200" dirty="0" smtClean="0">
                <a:solidFill>
                  <a:srgbClr val="0070C0"/>
                </a:solidFill>
              </a:rPr>
              <a:t>- </a:t>
            </a:r>
            <a:r>
              <a:rPr lang="zh-CN" altLang="en-US" sz="1200" dirty="0" smtClean="0">
                <a:solidFill>
                  <a:srgbClr val="0070C0"/>
                </a:solidFill>
              </a:rPr>
              <a:t>节省时间和财力，让您将更多时间花在决策本身而非搜集信息上</a:t>
            </a:r>
            <a:br>
              <a:rPr lang="zh-CN" altLang="en-US" sz="1200" dirty="0" smtClean="0">
                <a:solidFill>
                  <a:srgbClr val="0070C0"/>
                </a:solidFill>
              </a:rPr>
            </a:br>
            <a:endParaRPr lang="zh-CN" altLang="en-US" sz="1200" dirty="0" smtClean="0">
              <a:solidFill>
                <a:srgbClr val="0070C0"/>
              </a:solidFill>
            </a:endParaRPr>
          </a:p>
          <a:p>
            <a:pPr>
              <a:buClr>
                <a:srgbClr val="0070C0"/>
              </a:buClr>
              <a:buFont typeface="Wingdings" pitchFamily="2" charset="2"/>
              <a:buChar char=""/>
            </a:pPr>
            <a:r>
              <a:rPr lang="zh-CN" altLang="en-US" sz="1600" b="1" dirty="0" smtClean="0">
                <a:solidFill>
                  <a:srgbClr val="FF0000"/>
                </a:solidFill>
              </a:rPr>
              <a:t>最新商业新闻和数据 </a:t>
            </a:r>
            <a:r>
              <a:rPr lang="en-US" altLang="zh-CN" sz="1200" dirty="0" smtClean="0">
                <a:solidFill>
                  <a:srgbClr val="0070C0"/>
                </a:solidFill>
              </a:rPr>
              <a:t>- </a:t>
            </a:r>
            <a:r>
              <a:rPr lang="zh-CN" altLang="en-US" sz="1200" dirty="0" smtClean="0">
                <a:solidFill>
                  <a:srgbClr val="0070C0"/>
                </a:solidFill>
              </a:rPr>
              <a:t>将超过</a:t>
            </a:r>
            <a:r>
              <a:rPr lang="en-US" altLang="zh-CN" sz="1200" dirty="0" smtClean="0">
                <a:solidFill>
                  <a:srgbClr val="0070C0"/>
                </a:solidFill>
              </a:rPr>
              <a:t>20,000</a:t>
            </a:r>
            <a:r>
              <a:rPr lang="zh-CN" altLang="en-US" sz="1200" dirty="0" smtClean="0">
                <a:solidFill>
                  <a:srgbClr val="0070C0"/>
                </a:solidFill>
              </a:rPr>
              <a:t>种领先的全球性及区域性商业出版物的本土市场内容直接送达您的桌面终端，全天滚动更新。</a:t>
            </a:r>
            <a:br>
              <a:rPr lang="zh-CN" altLang="en-US" sz="1200" dirty="0" smtClean="0">
                <a:solidFill>
                  <a:srgbClr val="0070C0"/>
                </a:solidFill>
              </a:rPr>
            </a:br>
            <a:endParaRPr lang="zh-CN" altLang="en-US" sz="1600" b="1" dirty="0" smtClean="0">
              <a:solidFill>
                <a:srgbClr val="FF0000"/>
              </a:solidFill>
            </a:endParaRPr>
          </a:p>
          <a:p>
            <a:pPr>
              <a:buClr>
                <a:srgbClr val="0070C0"/>
              </a:buClr>
              <a:buFont typeface="Wingdings" pitchFamily="2" charset="2"/>
              <a:buChar char=""/>
            </a:pPr>
            <a:r>
              <a:rPr lang="zh-CN" altLang="en-US" sz="1600" b="1" dirty="0" smtClean="0">
                <a:solidFill>
                  <a:srgbClr val="FF0000"/>
                </a:solidFill>
              </a:rPr>
              <a:t>企业信息 </a:t>
            </a:r>
            <a:r>
              <a:rPr lang="en-US" altLang="zh-CN" sz="1200" dirty="0" smtClean="0">
                <a:solidFill>
                  <a:srgbClr val="0070C0"/>
                </a:solidFill>
              </a:rPr>
              <a:t>- </a:t>
            </a:r>
            <a:r>
              <a:rPr lang="zh-CN" altLang="en-US" sz="1200" dirty="0" smtClean="0">
                <a:solidFill>
                  <a:srgbClr val="0070C0"/>
                </a:solidFill>
              </a:rPr>
              <a:t>获得深入的上市公司企业财务数据，公司预期，企业研究报告，信用评级及其原理，</a:t>
            </a:r>
            <a:r>
              <a:rPr lang="en-US" altLang="zh-CN" sz="1200" dirty="0" smtClean="0">
                <a:solidFill>
                  <a:srgbClr val="0070C0"/>
                </a:solidFill>
              </a:rPr>
              <a:t>IPO</a:t>
            </a:r>
            <a:r>
              <a:rPr lang="zh-CN" altLang="en-US" sz="1200" dirty="0" smtClean="0">
                <a:solidFill>
                  <a:srgbClr val="0070C0"/>
                </a:solidFill>
              </a:rPr>
              <a:t>及并购数据，年度报告扫描等等。</a:t>
            </a:r>
            <a:endParaRPr lang="en-US" altLang="zh-CN" sz="1200" dirty="0" smtClean="0">
              <a:solidFill>
                <a:srgbClr val="0070C0"/>
              </a:solidFill>
            </a:endParaRPr>
          </a:p>
          <a:p>
            <a:pPr>
              <a:buClr>
                <a:srgbClr val="0070C0"/>
              </a:buClr>
            </a:pPr>
            <a:endParaRPr lang="en-US" altLang="zh-CN" sz="1200" dirty="0">
              <a:solidFill>
                <a:srgbClr val="0070C0"/>
              </a:solidFill>
            </a:endParaRPr>
          </a:p>
          <a:p>
            <a:pPr>
              <a:buClr>
                <a:srgbClr val="0070C0"/>
              </a:buClr>
              <a:buFont typeface="Wingdings" pitchFamily="2" charset="2"/>
              <a:buChar char=""/>
            </a:pPr>
            <a:r>
              <a:rPr lang="zh-CN" altLang="en-US" sz="1600" b="1" dirty="0" smtClean="0">
                <a:solidFill>
                  <a:srgbClr val="FF0000"/>
                </a:solidFill>
              </a:rPr>
              <a:t>行业研究和分析 </a:t>
            </a:r>
            <a:r>
              <a:rPr lang="en-US" altLang="zh-CN" sz="1200" dirty="0" smtClean="0">
                <a:solidFill>
                  <a:srgbClr val="0070C0"/>
                </a:solidFill>
              </a:rPr>
              <a:t>- </a:t>
            </a:r>
            <a:r>
              <a:rPr lang="zh-CN" altLang="en-US" sz="1200" dirty="0" smtClean="0">
                <a:solidFill>
                  <a:srgbClr val="0070C0"/>
                </a:solidFill>
              </a:rPr>
              <a:t>获得来自独立研究</a:t>
            </a:r>
            <a:r>
              <a:rPr lang="en-US" altLang="zh-CN" sz="1200" dirty="0" smtClean="0">
                <a:solidFill>
                  <a:srgbClr val="0070C0"/>
                </a:solidFill>
              </a:rPr>
              <a:t>/</a:t>
            </a:r>
            <a:r>
              <a:rPr lang="zh-CN" altLang="en-US" sz="1200" dirty="0" smtClean="0">
                <a:solidFill>
                  <a:srgbClr val="0070C0"/>
                </a:solidFill>
              </a:rPr>
              <a:t>券商机构和特定行业出版物的深度行业研究及最新分类行业分析。</a:t>
            </a:r>
            <a:br>
              <a:rPr lang="zh-CN" altLang="en-US" sz="1200" dirty="0" smtClean="0">
                <a:solidFill>
                  <a:srgbClr val="0070C0"/>
                </a:solidFill>
              </a:rPr>
            </a:br>
            <a:endParaRPr lang="zh-CN" altLang="en-US" sz="1200" dirty="0" smtClean="0">
              <a:solidFill>
                <a:srgbClr val="0070C0"/>
              </a:solidFill>
            </a:endParaRPr>
          </a:p>
          <a:p>
            <a:pPr>
              <a:buClr>
                <a:srgbClr val="0070C0"/>
              </a:buClr>
              <a:buFont typeface="Wingdings" pitchFamily="2" charset="2"/>
              <a:buChar char=""/>
            </a:pPr>
            <a:r>
              <a:rPr lang="zh-CN" altLang="en-US" sz="1600" b="1" dirty="0" smtClean="0">
                <a:solidFill>
                  <a:srgbClr val="FF0000"/>
                </a:solidFill>
              </a:rPr>
              <a:t>宏观经济信息 </a:t>
            </a:r>
            <a:r>
              <a:rPr lang="en-US" altLang="zh-CN" sz="1200" dirty="0" smtClean="0">
                <a:solidFill>
                  <a:srgbClr val="0070C0"/>
                </a:solidFill>
              </a:rPr>
              <a:t>- </a:t>
            </a:r>
            <a:r>
              <a:rPr lang="zh-CN" altLang="en-US" sz="1200" dirty="0" smtClean="0">
                <a:solidFill>
                  <a:srgbClr val="0070C0"/>
                </a:solidFill>
              </a:rPr>
              <a:t>来自领先的宏观经济信息供应商的经济预测和宏观经济数据及分析，包括</a:t>
            </a:r>
            <a:r>
              <a:rPr lang="en-US" altLang="zh-CN" sz="1200" dirty="0" smtClean="0">
                <a:solidFill>
                  <a:srgbClr val="0070C0"/>
                </a:solidFill>
              </a:rPr>
              <a:t>ISI</a:t>
            </a:r>
            <a:r>
              <a:rPr lang="zh-CN" altLang="en-US" sz="1200" dirty="0" smtClean="0">
                <a:solidFill>
                  <a:srgbClr val="0070C0"/>
                </a:solidFill>
              </a:rPr>
              <a:t>新兴市场资讯旗下</a:t>
            </a:r>
            <a:r>
              <a:rPr lang="en-US" altLang="zh-CN" sz="1200" dirty="0" smtClean="0">
                <a:solidFill>
                  <a:srgbClr val="0070C0"/>
                </a:solidFill>
              </a:rPr>
              <a:t>CEIC</a:t>
            </a:r>
            <a:r>
              <a:rPr lang="zh-CN" altLang="en-US" sz="1200" dirty="0" smtClean="0">
                <a:solidFill>
                  <a:srgbClr val="0070C0"/>
                </a:solidFill>
              </a:rPr>
              <a:t>数据库的时间序列宏观经济数据。</a:t>
            </a:r>
            <a:br>
              <a:rPr lang="zh-CN" altLang="en-US" sz="1200" dirty="0" smtClean="0">
                <a:solidFill>
                  <a:srgbClr val="0070C0"/>
                </a:solidFill>
              </a:rPr>
            </a:br>
            <a:endParaRPr lang="zh-CN" altLang="en-US" sz="1200" dirty="0" smtClean="0">
              <a:solidFill>
                <a:srgbClr val="0070C0"/>
              </a:solidFill>
            </a:endParaRPr>
          </a:p>
          <a:p>
            <a:pPr>
              <a:buClr>
                <a:srgbClr val="0070C0"/>
              </a:buClr>
              <a:buFont typeface="Wingdings" pitchFamily="2" charset="2"/>
              <a:buChar char=""/>
            </a:pPr>
            <a:r>
              <a:rPr lang="zh-CN" altLang="en-US" sz="1600" b="1" dirty="0" smtClean="0">
                <a:solidFill>
                  <a:srgbClr val="FF0000"/>
                </a:solidFill>
              </a:rPr>
              <a:t>金融市场</a:t>
            </a:r>
            <a:r>
              <a:rPr lang="zh-CN" altLang="en-US" sz="1200" dirty="0" smtClean="0">
                <a:solidFill>
                  <a:srgbClr val="0070C0"/>
                </a:solidFill>
              </a:rPr>
              <a:t> </a:t>
            </a:r>
            <a:r>
              <a:rPr lang="en-US" altLang="zh-CN" sz="1200" dirty="0" smtClean="0">
                <a:solidFill>
                  <a:srgbClr val="0070C0"/>
                </a:solidFill>
              </a:rPr>
              <a:t>- </a:t>
            </a:r>
            <a:r>
              <a:rPr lang="zh-CN" altLang="en-US" sz="1200" dirty="0" smtClean="0">
                <a:solidFill>
                  <a:srgbClr val="0070C0"/>
                </a:solidFill>
              </a:rPr>
              <a:t>来自股票、债券、共同基金和外汇等金融市场全面的数据和行情。</a:t>
            </a:r>
            <a:endParaRPr lang="en-US" altLang="zh-CN" sz="1200" dirty="0" smtClean="0">
              <a:solidFill>
                <a:srgbClr val="0070C0"/>
              </a:solidFill>
            </a:endParaRPr>
          </a:p>
          <a:p>
            <a:pPr>
              <a:buClr>
                <a:srgbClr val="0070C0"/>
              </a:buClr>
              <a:buFont typeface="Wingdings" pitchFamily="2" charset="2"/>
              <a:buChar char=""/>
            </a:pPr>
            <a:endParaRPr lang="en-US" altLang="zh-CN" sz="1200" dirty="0">
              <a:solidFill>
                <a:srgbClr val="0070C0"/>
              </a:solidFill>
            </a:endParaRPr>
          </a:p>
          <a:p>
            <a:pPr>
              <a:buClr>
                <a:srgbClr val="0070C0"/>
              </a:buClr>
              <a:buFont typeface="Wingdings" pitchFamily="2" charset="2"/>
              <a:buChar char=""/>
            </a:pPr>
            <a:r>
              <a:rPr lang="zh-CN" altLang="en-US" sz="1600" b="1" dirty="0">
                <a:solidFill>
                  <a:srgbClr val="FF0000"/>
                </a:solidFill>
              </a:rPr>
              <a:t>强大的</a:t>
            </a:r>
            <a:r>
              <a:rPr lang="zh-CN" altLang="en-US" sz="1600" b="1" dirty="0" smtClean="0">
                <a:solidFill>
                  <a:srgbClr val="FF0000"/>
                </a:solidFill>
              </a:rPr>
              <a:t>搜索引擎 </a:t>
            </a:r>
            <a:r>
              <a:rPr lang="en-US" altLang="zh-CN" sz="1200" dirty="0" smtClean="0">
                <a:solidFill>
                  <a:srgbClr val="0070C0"/>
                </a:solidFill>
              </a:rPr>
              <a:t>– </a:t>
            </a:r>
            <a:r>
              <a:rPr lang="zh-CN" altLang="en-US" sz="1200" dirty="0" smtClean="0">
                <a:solidFill>
                  <a:srgbClr val="0070C0"/>
                </a:solidFill>
              </a:rPr>
              <a:t>可全库搜索、结果中再搜索以及在单一刊物中检索，检索结果中的统计功能</a:t>
            </a:r>
            <a:endParaRPr lang="zh-CN" altLang="en-US" sz="1200" dirty="0">
              <a:solidFill>
                <a:srgbClr val="0070C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31" y="1648633"/>
            <a:ext cx="4567490" cy="4363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27384"/>
            <a:ext cx="9144000" cy="1189533"/>
          </a:xfrm>
          <a:prstGeom prst="rect">
            <a:avLst/>
          </a:prstGeom>
          <a:noFill/>
          <a:ln w="9525">
            <a:noFill/>
            <a:miter lim="800000"/>
            <a:headEnd/>
            <a:tailEnd/>
          </a:ln>
        </p:spPr>
      </p:pic>
      <p:sp>
        <p:nvSpPr>
          <p:cNvPr id="5" name="TextBox 4"/>
          <p:cNvSpPr txBox="1"/>
          <p:nvPr/>
        </p:nvSpPr>
        <p:spPr>
          <a:xfrm>
            <a:off x="395536" y="251937"/>
            <a:ext cx="6624736" cy="584775"/>
          </a:xfrm>
          <a:prstGeom prst="rect">
            <a:avLst/>
          </a:prstGeom>
          <a:noFill/>
        </p:spPr>
        <p:txBody>
          <a:bodyPr wrap="square" rtlCol="0">
            <a:spAutoFit/>
          </a:bodyPr>
          <a:lstStyle/>
          <a:p>
            <a:r>
              <a:rPr lang="en-US" altLang="zh-CN" sz="3200" dirty="0" smtClean="0">
                <a:solidFill>
                  <a:schemeClr val="bg1"/>
                </a:solidFill>
              </a:rPr>
              <a:t>EMIS</a:t>
            </a:r>
            <a:r>
              <a:rPr lang="zh-CN" altLang="en-US" sz="3200" dirty="0" smtClean="0">
                <a:solidFill>
                  <a:schemeClr val="bg1"/>
                </a:solidFill>
              </a:rPr>
              <a:t>中文内容</a:t>
            </a:r>
            <a:endParaRPr lang="zh-CN" altLang="en-US" sz="3200" dirty="0">
              <a:solidFill>
                <a:schemeClr val="bg1"/>
              </a:solidFill>
            </a:endParaRPr>
          </a:p>
        </p:txBody>
      </p:sp>
      <p:sp>
        <p:nvSpPr>
          <p:cNvPr id="7" name="矩形 6"/>
          <p:cNvSpPr/>
          <p:nvPr/>
        </p:nvSpPr>
        <p:spPr>
          <a:xfrm>
            <a:off x="2843808" y="1413931"/>
            <a:ext cx="6120680" cy="5078313"/>
          </a:xfrm>
          <a:prstGeom prst="rect">
            <a:avLst/>
          </a:prstGeom>
        </p:spPr>
        <p:txBody>
          <a:bodyPr wrap="square">
            <a:spAutoFit/>
          </a:bodyPr>
          <a:lstStyle/>
          <a:p>
            <a:pPr fontAlgn="base">
              <a:lnSpc>
                <a:spcPct val="200000"/>
              </a:lnSpc>
              <a:spcBef>
                <a:spcPct val="0"/>
              </a:spcBef>
              <a:spcAft>
                <a:spcPct val="0"/>
              </a:spcAft>
              <a:buClr>
                <a:srgbClr val="0070C0"/>
              </a:buClr>
              <a:buFont typeface="Wingdings" pitchFamily="2" charset="2"/>
              <a:buChar char=""/>
              <a:tabLst>
                <a:tab pos="266700" algn="l"/>
              </a:tabLst>
            </a:pPr>
            <a:r>
              <a:rPr lang="zh-CN" altLang="zh-CN" b="1" dirty="0" smtClean="0">
                <a:solidFill>
                  <a:srgbClr val="00B0F0"/>
                </a:solidFill>
                <a:latin typeface="Arial" pitchFamily="34" charset="0"/>
                <a:ea typeface="宋体" pitchFamily="2" charset="-122"/>
                <a:cs typeface="Arial" pitchFamily="34" charset="0"/>
              </a:rPr>
              <a:t>信息来源：</a:t>
            </a:r>
            <a:r>
              <a:rPr lang="zh-CN" altLang="zh-CN" dirty="0" smtClean="0">
                <a:solidFill>
                  <a:srgbClr val="002060"/>
                </a:solidFill>
                <a:latin typeface="Arial" pitchFamily="34" charset="0"/>
                <a:ea typeface="宋体" pitchFamily="2" charset="-122"/>
                <a:cs typeface="Arial" pitchFamily="34" charset="0"/>
              </a:rPr>
              <a:t>中国本地合作伙伴提供的</a:t>
            </a:r>
            <a:r>
              <a:rPr lang="en-US" altLang="zh-CN" b="1" dirty="0" smtClean="0">
                <a:solidFill>
                  <a:srgbClr val="FF0000"/>
                </a:solidFill>
                <a:latin typeface="Arial" pitchFamily="34" charset="0"/>
                <a:ea typeface="宋体" pitchFamily="2" charset="-122"/>
                <a:cs typeface="Arial" pitchFamily="34" charset="0"/>
              </a:rPr>
              <a:t>350+</a:t>
            </a:r>
            <a:r>
              <a:rPr lang="zh-CN" altLang="en-US" dirty="0" smtClean="0">
                <a:solidFill>
                  <a:srgbClr val="002060"/>
                </a:solidFill>
                <a:latin typeface="Arial" pitchFamily="34" charset="0"/>
                <a:ea typeface="宋体" pitchFamily="2" charset="-122"/>
                <a:cs typeface="Arial" pitchFamily="34" charset="0"/>
              </a:rPr>
              <a:t>个刊物和全球合作伙伴提供约</a:t>
            </a:r>
            <a:r>
              <a:rPr lang="en-US" altLang="zh-CN" b="1" dirty="0" smtClean="0">
                <a:solidFill>
                  <a:srgbClr val="FF0000"/>
                </a:solidFill>
                <a:latin typeface="Arial" pitchFamily="34" charset="0"/>
                <a:ea typeface="宋体" pitchFamily="2" charset="-122"/>
                <a:cs typeface="Arial" pitchFamily="34" charset="0"/>
              </a:rPr>
              <a:t>130+</a:t>
            </a:r>
            <a:r>
              <a:rPr lang="zh-CN" altLang="en-US" dirty="0" smtClean="0">
                <a:solidFill>
                  <a:srgbClr val="002060"/>
                </a:solidFill>
                <a:latin typeface="Arial" pitchFamily="34" charset="0"/>
                <a:ea typeface="宋体" pitchFamily="2" charset="-122"/>
                <a:cs typeface="Arial" pitchFamily="34" charset="0"/>
              </a:rPr>
              <a:t>个刊物，</a:t>
            </a:r>
            <a:r>
              <a:rPr lang="zh-CN" altLang="zh-CN" dirty="0" smtClean="0">
                <a:solidFill>
                  <a:srgbClr val="002060"/>
                </a:solidFill>
                <a:latin typeface="Arial" pitchFamily="34" charset="0"/>
                <a:ea typeface="宋体" pitchFamily="2" charset="-122"/>
                <a:cs typeface="Arial" pitchFamily="34" charset="0"/>
              </a:rPr>
              <a:t>信息来源包括咨询公司、权威研究机构、投资银行、券商、政府部门、行业协会，以及全球知名的资讯机构等。</a:t>
            </a:r>
            <a:endParaRPr lang="zh-CN" altLang="en-US" dirty="0" smtClean="0">
              <a:solidFill>
                <a:srgbClr val="002060"/>
              </a:solidFill>
              <a:latin typeface="Arial" pitchFamily="34" charset="0"/>
              <a:ea typeface="宋体" pitchFamily="2" charset="-122"/>
            </a:endParaRPr>
          </a:p>
          <a:p>
            <a:pPr lvl="0" eaLnBrk="0" fontAlgn="base" hangingPunct="0">
              <a:lnSpc>
                <a:spcPct val="200000"/>
              </a:lnSpc>
              <a:spcBef>
                <a:spcPct val="0"/>
              </a:spcBef>
              <a:spcAft>
                <a:spcPct val="0"/>
              </a:spcAft>
              <a:buClr>
                <a:srgbClr val="0070C0"/>
              </a:buClr>
              <a:buFont typeface="Wingdings" pitchFamily="2" charset="2"/>
              <a:buChar char=""/>
              <a:tabLst>
                <a:tab pos="266700" algn="l"/>
              </a:tabLst>
            </a:pPr>
            <a:r>
              <a:rPr lang="zh-CN" altLang="en-US" b="1" dirty="0" smtClean="0">
                <a:solidFill>
                  <a:srgbClr val="00B0F0"/>
                </a:solidFill>
                <a:latin typeface="Arial" pitchFamily="34" charset="0"/>
                <a:ea typeface="宋体" pitchFamily="2" charset="-122"/>
                <a:cs typeface="Arial" pitchFamily="34" charset="0"/>
              </a:rPr>
              <a:t>信息提供商：</a:t>
            </a:r>
            <a:r>
              <a:rPr lang="zh-CN" altLang="en-US" dirty="0" smtClean="0">
                <a:solidFill>
                  <a:srgbClr val="002060"/>
                </a:solidFill>
                <a:latin typeface="Arial" pitchFamily="34" charset="0"/>
                <a:ea typeface="宋体" pitchFamily="2" charset="-122"/>
                <a:cs typeface="Arial" pitchFamily="34" charset="0"/>
              </a:rPr>
              <a:t>超过</a:t>
            </a:r>
            <a:r>
              <a:rPr lang="en-US" altLang="zh-CN" b="1" dirty="0" smtClean="0">
                <a:solidFill>
                  <a:srgbClr val="FF0000"/>
                </a:solidFill>
                <a:latin typeface="Arial" pitchFamily="34" charset="0"/>
                <a:ea typeface="宋体" pitchFamily="2" charset="-122"/>
                <a:cs typeface="Arial" pitchFamily="34" charset="0"/>
              </a:rPr>
              <a:t>80</a:t>
            </a:r>
            <a:r>
              <a:rPr lang="zh-CN" altLang="en-US" dirty="0" smtClean="0">
                <a:solidFill>
                  <a:srgbClr val="002060"/>
                </a:solidFill>
                <a:latin typeface="Arial" pitchFamily="34" charset="0"/>
                <a:ea typeface="宋体" pitchFamily="2" charset="-122"/>
                <a:cs typeface="Arial" pitchFamily="34" charset="0"/>
              </a:rPr>
              <a:t>个</a:t>
            </a:r>
            <a:endParaRPr lang="zh-CN" altLang="en-US" dirty="0" smtClean="0">
              <a:solidFill>
                <a:srgbClr val="002060"/>
              </a:solidFill>
              <a:latin typeface="Arial" pitchFamily="34" charset="0"/>
              <a:ea typeface="宋体" pitchFamily="2" charset="-122"/>
            </a:endParaRPr>
          </a:p>
          <a:p>
            <a:pPr lvl="0" eaLnBrk="0" fontAlgn="base" hangingPunct="0">
              <a:lnSpc>
                <a:spcPct val="200000"/>
              </a:lnSpc>
              <a:spcBef>
                <a:spcPct val="0"/>
              </a:spcBef>
              <a:spcAft>
                <a:spcPct val="0"/>
              </a:spcAft>
              <a:buClr>
                <a:srgbClr val="0070C0"/>
              </a:buClr>
              <a:buFont typeface="Wingdings" pitchFamily="2" charset="2"/>
              <a:buChar char=""/>
              <a:tabLst>
                <a:tab pos="266700" algn="l"/>
              </a:tabLst>
            </a:pPr>
            <a:r>
              <a:rPr lang="zh-CN" altLang="en-US" b="1" dirty="0" smtClean="0">
                <a:solidFill>
                  <a:srgbClr val="00B0F0"/>
                </a:solidFill>
                <a:latin typeface="Arial" pitchFamily="34" charset="0"/>
                <a:ea typeface="宋体" pitchFamily="2" charset="-122"/>
                <a:cs typeface="Arial" pitchFamily="34" charset="0"/>
              </a:rPr>
              <a:t>覆盖行业</a:t>
            </a:r>
            <a:r>
              <a:rPr lang="zh-CN" altLang="en-US" dirty="0" smtClean="0">
                <a:solidFill>
                  <a:srgbClr val="00B0F0"/>
                </a:solidFill>
                <a:latin typeface="Arial" pitchFamily="34" charset="0"/>
                <a:ea typeface="宋体" pitchFamily="2" charset="-122"/>
                <a:cs typeface="Arial" pitchFamily="34" charset="0"/>
              </a:rPr>
              <a:t>：</a:t>
            </a:r>
            <a:r>
              <a:rPr lang="en-US" altLang="zh-CN" b="1" dirty="0" smtClean="0">
                <a:solidFill>
                  <a:srgbClr val="FF0000"/>
                </a:solidFill>
                <a:latin typeface="Arial" pitchFamily="34" charset="0"/>
                <a:ea typeface="宋体" pitchFamily="2" charset="-122"/>
                <a:cs typeface="Arial" pitchFamily="34" charset="0"/>
              </a:rPr>
              <a:t>600</a:t>
            </a:r>
            <a:r>
              <a:rPr lang="zh-CN" altLang="en-US" dirty="0" smtClean="0">
                <a:solidFill>
                  <a:srgbClr val="002060"/>
                </a:solidFill>
                <a:latin typeface="Arial" pitchFamily="34" charset="0"/>
                <a:ea typeface="宋体" pitchFamily="2" charset="-122"/>
                <a:cs typeface="Arial" pitchFamily="34" charset="0"/>
              </a:rPr>
              <a:t>多个细分行业部门（北美行业分类标准）</a:t>
            </a:r>
            <a:endParaRPr lang="zh-CN" altLang="en-US" dirty="0" smtClean="0">
              <a:solidFill>
                <a:srgbClr val="002060"/>
              </a:solidFill>
              <a:latin typeface="Arial" pitchFamily="34" charset="0"/>
              <a:ea typeface="宋体" pitchFamily="2" charset="-122"/>
            </a:endParaRPr>
          </a:p>
          <a:p>
            <a:pPr lvl="0" eaLnBrk="0" fontAlgn="base" hangingPunct="0">
              <a:lnSpc>
                <a:spcPct val="200000"/>
              </a:lnSpc>
              <a:spcBef>
                <a:spcPct val="0"/>
              </a:spcBef>
              <a:spcAft>
                <a:spcPct val="0"/>
              </a:spcAft>
              <a:buClr>
                <a:srgbClr val="0070C0"/>
              </a:buClr>
              <a:buFont typeface="Wingdings" pitchFamily="2" charset="2"/>
              <a:buChar char=""/>
              <a:tabLst>
                <a:tab pos="266700" algn="l"/>
              </a:tabLst>
            </a:pPr>
            <a:r>
              <a:rPr lang="zh-CN" altLang="en-US" b="1" dirty="0" smtClean="0">
                <a:solidFill>
                  <a:srgbClr val="00B0F0"/>
                </a:solidFill>
                <a:latin typeface="Arial" pitchFamily="34" charset="0"/>
                <a:ea typeface="宋体" pitchFamily="2" charset="-122"/>
                <a:cs typeface="Arial" pitchFamily="34" charset="0"/>
              </a:rPr>
              <a:t>公司：</a:t>
            </a:r>
            <a:r>
              <a:rPr lang="zh-CN" altLang="en-US" b="1" dirty="0">
                <a:solidFill>
                  <a:srgbClr val="FF0000"/>
                </a:solidFill>
                <a:latin typeface="Arial" pitchFamily="34" charset="0"/>
                <a:ea typeface="宋体" pitchFamily="2" charset="-122"/>
                <a:cs typeface="Arial" pitchFamily="34" charset="0"/>
              </a:rPr>
              <a:t>全部</a:t>
            </a:r>
            <a:r>
              <a:rPr lang="zh-CN" altLang="en-US" dirty="0" smtClean="0">
                <a:solidFill>
                  <a:srgbClr val="002060"/>
                </a:solidFill>
                <a:latin typeface="Arial" pitchFamily="34" charset="0"/>
                <a:ea typeface="宋体" pitchFamily="2" charset="-122"/>
                <a:cs typeface="Arial" pitchFamily="34" charset="0"/>
              </a:rPr>
              <a:t>上市公司及</a:t>
            </a:r>
            <a:r>
              <a:rPr lang="en-US" altLang="zh-CN" b="1" dirty="0" smtClean="0">
                <a:solidFill>
                  <a:srgbClr val="FF0000"/>
                </a:solidFill>
                <a:latin typeface="Arial" pitchFamily="34" charset="0"/>
                <a:ea typeface="宋体" pitchFamily="2" charset="-122"/>
                <a:cs typeface="Arial" pitchFamily="34" charset="0"/>
              </a:rPr>
              <a:t>40</a:t>
            </a:r>
            <a:r>
              <a:rPr lang="zh-CN" altLang="en-US" dirty="0" smtClean="0">
                <a:solidFill>
                  <a:srgbClr val="002060"/>
                </a:solidFill>
                <a:latin typeface="Arial" pitchFamily="34" charset="0"/>
                <a:ea typeface="宋体" pitchFamily="2" charset="-122"/>
                <a:cs typeface="Arial" pitchFamily="34" charset="0"/>
              </a:rPr>
              <a:t>万家非上市公司</a:t>
            </a:r>
            <a:endParaRPr lang="zh-CN" altLang="en-US" dirty="0" smtClean="0">
              <a:solidFill>
                <a:srgbClr val="002060"/>
              </a:solidFill>
              <a:latin typeface="Arial" pitchFamily="34" charset="0"/>
              <a:ea typeface="宋体" pitchFamily="2" charset="-122"/>
            </a:endParaRPr>
          </a:p>
          <a:p>
            <a:pPr lvl="0" eaLnBrk="0" fontAlgn="base" hangingPunct="0">
              <a:lnSpc>
                <a:spcPct val="200000"/>
              </a:lnSpc>
              <a:spcBef>
                <a:spcPct val="0"/>
              </a:spcBef>
              <a:spcAft>
                <a:spcPct val="0"/>
              </a:spcAft>
              <a:buClr>
                <a:srgbClr val="0070C0"/>
              </a:buClr>
              <a:buFont typeface="Wingdings" pitchFamily="2" charset="2"/>
              <a:buChar char=""/>
              <a:tabLst>
                <a:tab pos="266700" algn="l"/>
              </a:tabLst>
            </a:pPr>
            <a:r>
              <a:rPr lang="zh-CN" altLang="en-US" b="1" dirty="0" smtClean="0">
                <a:solidFill>
                  <a:srgbClr val="00B0F0"/>
                </a:solidFill>
                <a:latin typeface="Arial" pitchFamily="34" charset="0"/>
                <a:ea typeface="宋体" pitchFamily="2" charset="-122"/>
                <a:cs typeface="Arial" pitchFamily="34" charset="0"/>
              </a:rPr>
              <a:t>每日新闻更新：</a:t>
            </a:r>
            <a:r>
              <a:rPr lang="zh-CN" altLang="en-US" dirty="0" smtClean="0">
                <a:solidFill>
                  <a:srgbClr val="002060"/>
                </a:solidFill>
                <a:latin typeface="Arial" pitchFamily="34" charset="0"/>
                <a:ea typeface="宋体" pitchFamily="2" charset="-122"/>
                <a:cs typeface="Arial" pitchFamily="34" charset="0"/>
              </a:rPr>
              <a:t>平均每天来自</a:t>
            </a:r>
            <a:r>
              <a:rPr lang="en-US" altLang="zh-CN" b="1" dirty="0" smtClean="0">
                <a:solidFill>
                  <a:srgbClr val="FF0000"/>
                </a:solidFill>
                <a:latin typeface="Arial" pitchFamily="34" charset="0"/>
                <a:ea typeface="宋体" pitchFamily="2" charset="-122"/>
                <a:cs typeface="Arial" pitchFamily="34" charset="0"/>
              </a:rPr>
              <a:t>110</a:t>
            </a:r>
            <a:r>
              <a:rPr lang="zh-CN" altLang="en-US" dirty="0" smtClean="0">
                <a:solidFill>
                  <a:srgbClr val="002060"/>
                </a:solidFill>
                <a:latin typeface="Arial" pitchFamily="34" charset="0"/>
                <a:ea typeface="宋体" pitchFamily="2" charset="-122"/>
                <a:cs typeface="Arial" pitchFamily="34" charset="0"/>
              </a:rPr>
              <a:t>个新闻信息源</a:t>
            </a:r>
            <a:r>
              <a:rPr lang="en-US" altLang="zh-CN" b="1" dirty="0" smtClean="0">
                <a:solidFill>
                  <a:srgbClr val="FF0000"/>
                </a:solidFill>
                <a:latin typeface="Arial" pitchFamily="34" charset="0"/>
                <a:ea typeface="宋体" pitchFamily="2" charset="-122"/>
                <a:cs typeface="Arial" pitchFamily="34" charset="0"/>
              </a:rPr>
              <a:t>3000</a:t>
            </a:r>
            <a:r>
              <a:rPr lang="zh-CN" altLang="en-US" dirty="0" smtClean="0">
                <a:solidFill>
                  <a:srgbClr val="002060"/>
                </a:solidFill>
                <a:latin typeface="Arial" pitchFamily="34" charset="0"/>
                <a:ea typeface="宋体" pitchFamily="2" charset="-122"/>
                <a:cs typeface="Arial" pitchFamily="34" charset="0"/>
              </a:rPr>
              <a:t>多条新闻</a:t>
            </a:r>
            <a:endParaRPr lang="zh-CN" altLang="en-US" dirty="0" smtClean="0">
              <a:solidFill>
                <a:srgbClr val="002060"/>
              </a:solidFill>
              <a:latin typeface="Arial" pitchFamily="34" charset="0"/>
              <a:ea typeface="宋体" pitchFamily="2" charset="-122"/>
            </a:endParaRPr>
          </a:p>
        </p:txBody>
      </p:sp>
      <p:pic>
        <p:nvPicPr>
          <p:cNvPr id="9" name="图片 8" descr="images.jpg"/>
          <p:cNvPicPr>
            <a:picLocks noChangeAspect="1"/>
          </p:cNvPicPr>
          <p:nvPr/>
        </p:nvPicPr>
        <p:blipFill>
          <a:blip r:embed="rId3" cstate="print"/>
          <a:stretch>
            <a:fillRect/>
          </a:stretch>
        </p:blipFill>
        <p:spPr>
          <a:xfrm>
            <a:off x="395536" y="1700808"/>
            <a:ext cx="2168095"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27384"/>
            <a:ext cx="9144000" cy="1189533"/>
          </a:xfrm>
          <a:prstGeom prst="rect">
            <a:avLst/>
          </a:prstGeom>
          <a:noFill/>
          <a:ln w="9525">
            <a:noFill/>
            <a:miter lim="800000"/>
            <a:headEnd/>
            <a:tailEnd/>
          </a:ln>
        </p:spPr>
      </p:pic>
      <p:sp>
        <p:nvSpPr>
          <p:cNvPr id="5" name="TextBox 4"/>
          <p:cNvSpPr txBox="1"/>
          <p:nvPr/>
        </p:nvSpPr>
        <p:spPr>
          <a:xfrm>
            <a:off x="395536" y="251937"/>
            <a:ext cx="6624736" cy="584775"/>
          </a:xfrm>
          <a:prstGeom prst="rect">
            <a:avLst/>
          </a:prstGeom>
          <a:noFill/>
        </p:spPr>
        <p:txBody>
          <a:bodyPr wrap="square" rtlCol="0">
            <a:spAutoFit/>
          </a:bodyPr>
          <a:lstStyle/>
          <a:p>
            <a:r>
              <a:rPr lang="en-US" altLang="zh-CN" sz="3200" dirty="0" smtClean="0">
                <a:solidFill>
                  <a:schemeClr val="bg1"/>
                </a:solidFill>
              </a:rPr>
              <a:t>EMIS</a:t>
            </a:r>
            <a:r>
              <a:rPr lang="zh-CN" altLang="en-US" sz="3200" dirty="0" smtClean="0">
                <a:solidFill>
                  <a:schemeClr val="bg1"/>
                </a:solidFill>
              </a:rPr>
              <a:t>中文内容</a:t>
            </a:r>
            <a:endParaRPr lang="zh-CN" altLang="en-US" sz="3200" dirty="0">
              <a:solidFill>
                <a:schemeClr val="bg1"/>
              </a:solidFill>
            </a:endParaRPr>
          </a:p>
        </p:txBody>
      </p:sp>
      <p:sp>
        <p:nvSpPr>
          <p:cNvPr id="7" name="矩形 6"/>
          <p:cNvSpPr/>
          <p:nvPr/>
        </p:nvSpPr>
        <p:spPr>
          <a:xfrm>
            <a:off x="323528" y="1268760"/>
            <a:ext cx="6120680" cy="5755422"/>
          </a:xfrm>
          <a:prstGeom prst="rect">
            <a:avLst/>
          </a:prstGeom>
        </p:spPr>
        <p:txBody>
          <a:bodyPr wrap="square">
            <a:spAutoFit/>
          </a:bodyPr>
          <a:lstStyle/>
          <a:p>
            <a:pPr lvl="0">
              <a:buClr>
                <a:srgbClr val="0070C0"/>
              </a:buClr>
              <a:buFont typeface="Wingdings" pitchFamily="2" charset="2"/>
              <a:buChar char=""/>
            </a:pPr>
            <a:r>
              <a:rPr lang="zh-CN" altLang="zh-CN" b="1" dirty="0" smtClean="0">
                <a:solidFill>
                  <a:srgbClr val="0070C0"/>
                </a:solidFill>
                <a:latin typeface="+mn-ea"/>
              </a:rPr>
              <a:t>源自本地和全球重要新闻机构可供检索的实时新闻</a:t>
            </a:r>
            <a:endParaRPr lang="zh-CN" altLang="zh-CN" dirty="0" smtClean="0">
              <a:solidFill>
                <a:srgbClr val="0070C0"/>
              </a:solidFill>
              <a:latin typeface="+mn-ea"/>
            </a:endParaRPr>
          </a:p>
          <a:p>
            <a:pPr>
              <a:lnSpc>
                <a:spcPct val="150000"/>
              </a:lnSpc>
            </a:pPr>
            <a:r>
              <a:rPr lang="zh-CN" altLang="zh-CN" sz="1200" dirty="0" smtClean="0">
                <a:latin typeface="+mn-ea"/>
              </a:rPr>
              <a:t>每天有来自</a:t>
            </a:r>
            <a:r>
              <a:rPr lang="en-US" altLang="zh-CN" sz="1200" dirty="0" smtClean="0">
                <a:latin typeface="+mn-ea"/>
              </a:rPr>
              <a:t>Financial Times</a:t>
            </a:r>
            <a:r>
              <a:rPr lang="zh-CN" altLang="zh-CN" sz="1200" dirty="0" smtClean="0">
                <a:latin typeface="+mn-ea"/>
              </a:rPr>
              <a:t>、</a:t>
            </a:r>
            <a:r>
              <a:rPr lang="en-US" altLang="zh-CN" sz="1200" dirty="0" smtClean="0">
                <a:latin typeface="+mn-ea"/>
              </a:rPr>
              <a:t>BBC</a:t>
            </a:r>
            <a:r>
              <a:rPr lang="zh-CN" altLang="zh-CN" sz="1200" dirty="0" smtClean="0">
                <a:latin typeface="+mn-ea"/>
              </a:rPr>
              <a:t>、法新社、新华社和中国各行业的专业报纸等超过</a:t>
            </a:r>
            <a:r>
              <a:rPr lang="en-US" altLang="zh-CN" sz="1200" dirty="0" smtClean="0">
                <a:latin typeface="+mn-ea"/>
              </a:rPr>
              <a:t>3000</a:t>
            </a:r>
            <a:r>
              <a:rPr lang="zh-CN" altLang="zh-CN" sz="1200" dirty="0" smtClean="0">
                <a:latin typeface="+mn-ea"/>
              </a:rPr>
              <a:t>条的财经及各行业新闻。</a:t>
            </a:r>
          </a:p>
          <a:p>
            <a:r>
              <a:rPr lang="en-US" altLang="zh-CN" sz="1400" dirty="0" smtClean="0">
                <a:latin typeface="+mn-ea"/>
              </a:rPr>
              <a:t> </a:t>
            </a:r>
            <a:endParaRPr lang="zh-CN" altLang="zh-CN" sz="1000" dirty="0" smtClean="0">
              <a:latin typeface="+mn-ea"/>
            </a:endParaRPr>
          </a:p>
          <a:p>
            <a:pPr>
              <a:buClr>
                <a:srgbClr val="0070C0"/>
              </a:buClr>
              <a:buFont typeface="Wingdings" pitchFamily="2" charset="2"/>
              <a:buChar char=""/>
            </a:pPr>
            <a:r>
              <a:rPr lang="zh-CN" altLang="zh-CN" b="1" dirty="0" smtClean="0">
                <a:solidFill>
                  <a:srgbClr val="0070C0"/>
                </a:solidFill>
                <a:latin typeface="+mn-ea"/>
              </a:rPr>
              <a:t>行业深度分析报告和统计数据</a:t>
            </a:r>
          </a:p>
          <a:p>
            <a:pPr>
              <a:lnSpc>
                <a:spcPct val="150000"/>
              </a:lnSpc>
            </a:pPr>
            <a:r>
              <a:rPr lang="zh-CN" altLang="zh-CN" sz="1200" dirty="0" smtClean="0">
                <a:latin typeface="+mn-ea"/>
              </a:rPr>
              <a:t>由国内外专业咨询公司、研究机构、政府机构、行业协会等提供的各行业深入研究报告，市场分析与预测，及时更新的行业统计数据。重点行业包括：电子、通信、汽车、化工、钢铁、机械、医药、能源、零售、文化传媒、互联网和电子商务、金融等。</a:t>
            </a:r>
          </a:p>
          <a:p>
            <a:r>
              <a:rPr lang="en-US" altLang="zh-CN" sz="1000" dirty="0" smtClean="0">
                <a:latin typeface="+mn-ea"/>
              </a:rPr>
              <a:t> </a:t>
            </a:r>
            <a:endParaRPr lang="zh-CN" altLang="zh-CN" sz="1000" dirty="0" smtClean="0">
              <a:latin typeface="+mn-ea"/>
            </a:endParaRPr>
          </a:p>
          <a:p>
            <a:pPr lvl="0">
              <a:buClr>
                <a:srgbClr val="0070C0"/>
              </a:buClr>
              <a:buFont typeface="Wingdings" pitchFamily="2" charset="2"/>
              <a:buChar char=""/>
            </a:pPr>
            <a:r>
              <a:rPr lang="zh-CN" altLang="zh-CN" b="1" dirty="0" smtClean="0">
                <a:solidFill>
                  <a:srgbClr val="0070C0"/>
                </a:solidFill>
                <a:latin typeface="+mn-ea"/>
              </a:rPr>
              <a:t>公司研究报告及信用分析</a:t>
            </a:r>
          </a:p>
          <a:p>
            <a:pPr>
              <a:lnSpc>
                <a:spcPct val="150000"/>
              </a:lnSpc>
            </a:pPr>
            <a:r>
              <a:rPr lang="zh-CN" altLang="zh-CN" sz="1200" dirty="0" smtClean="0">
                <a:latin typeface="+mn-ea"/>
              </a:rPr>
              <a:t>包括大中华区所有上市公司的详细财务数据及投行、券商撰写的公司及行业分析报告；中国</a:t>
            </a:r>
            <a:r>
              <a:rPr lang="en-US" altLang="zh-CN" sz="1200" dirty="0" smtClean="0">
                <a:latin typeface="+mn-ea"/>
              </a:rPr>
              <a:t>670</a:t>
            </a:r>
            <a:r>
              <a:rPr lang="zh-CN" altLang="zh-CN" sz="1200" dirty="0" smtClean="0">
                <a:latin typeface="+mn-ea"/>
              </a:rPr>
              <a:t>多个工业行业的企业财务数据；部分行业的公司名录及产品数据库；</a:t>
            </a:r>
            <a:r>
              <a:rPr lang="en-US" altLang="zh-CN" sz="1200" dirty="0" smtClean="0">
                <a:latin typeface="+mn-ea"/>
              </a:rPr>
              <a:t>Fitch</a:t>
            </a:r>
            <a:r>
              <a:rPr lang="zh-CN" altLang="zh-CN" sz="1200" dirty="0" smtClean="0">
                <a:latin typeface="+mn-ea"/>
              </a:rPr>
              <a:t>等著名资信评估机构提供的公司资信评估报告等。</a:t>
            </a:r>
            <a:r>
              <a:rPr lang="en-US" altLang="zh-CN" sz="1200" dirty="0" smtClean="0">
                <a:latin typeface="+mn-ea"/>
              </a:rPr>
              <a:t>   </a:t>
            </a:r>
            <a:endParaRPr lang="zh-CN" altLang="zh-CN" sz="1200" dirty="0" smtClean="0">
              <a:latin typeface="+mn-ea"/>
            </a:endParaRPr>
          </a:p>
          <a:p>
            <a:r>
              <a:rPr lang="en-US" altLang="zh-CN" sz="1000" dirty="0" smtClean="0">
                <a:latin typeface="+mn-ea"/>
              </a:rPr>
              <a:t> </a:t>
            </a:r>
            <a:endParaRPr lang="zh-CN" altLang="zh-CN" sz="1000" dirty="0" smtClean="0">
              <a:latin typeface="+mn-ea"/>
            </a:endParaRPr>
          </a:p>
          <a:p>
            <a:pPr lvl="0">
              <a:buClr>
                <a:srgbClr val="0070C0"/>
              </a:buClr>
              <a:buFont typeface="Wingdings" pitchFamily="2" charset="2"/>
              <a:buChar char=""/>
            </a:pPr>
            <a:r>
              <a:rPr lang="zh-CN" altLang="zh-CN" b="1" dirty="0" smtClean="0">
                <a:solidFill>
                  <a:srgbClr val="0070C0"/>
                </a:solidFill>
                <a:latin typeface="+mn-ea"/>
              </a:rPr>
              <a:t>宏观经济分析、统计和预测</a:t>
            </a:r>
          </a:p>
          <a:p>
            <a:pPr>
              <a:lnSpc>
                <a:spcPct val="150000"/>
              </a:lnSpc>
            </a:pPr>
            <a:r>
              <a:rPr lang="zh-CN" altLang="zh-CN" sz="1200" dirty="0" smtClean="0">
                <a:latin typeface="+mn-ea"/>
              </a:rPr>
              <a:t>信息来源均为国内外权威的研究机构和政府机构，如</a:t>
            </a:r>
            <a:r>
              <a:rPr lang="en-US" altLang="zh-CN" sz="1200" dirty="0" smtClean="0">
                <a:latin typeface="+mn-ea"/>
              </a:rPr>
              <a:t>OECD</a:t>
            </a:r>
            <a:r>
              <a:rPr lang="zh-CN" altLang="en-US" sz="1200" dirty="0">
                <a:latin typeface="+mn-ea"/>
              </a:rPr>
              <a:t>、</a:t>
            </a:r>
            <a:r>
              <a:rPr lang="zh-CN" altLang="en-US" sz="1200" dirty="0" smtClean="0">
                <a:latin typeface="+mn-ea"/>
              </a:rPr>
              <a:t>牛津商学院、邓白氏、</a:t>
            </a:r>
            <a:r>
              <a:rPr lang="zh-CN" altLang="zh-CN" sz="1200" dirty="0" smtClean="0">
                <a:latin typeface="+mn-ea"/>
              </a:rPr>
              <a:t>国家统计局</a:t>
            </a:r>
            <a:r>
              <a:rPr lang="zh-CN" altLang="en-US" sz="1200" dirty="0">
                <a:latin typeface="+mn-ea"/>
              </a:rPr>
              <a:t>、</a:t>
            </a:r>
            <a:r>
              <a:rPr lang="zh-CN" altLang="zh-CN" sz="1200" dirty="0" smtClean="0">
                <a:latin typeface="+mn-ea"/>
              </a:rPr>
              <a:t>中国社会科学院</a:t>
            </a:r>
            <a:r>
              <a:rPr lang="zh-CN" altLang="en-US" sz="1200" dirty="0">
                <a:latin typeface="+mn-ea"/>
              </a:rPr>
              <a:t>、</a:t>
            </a:r>
            <a:r>
              <a:rPr lang="zh-CN" altLang="zh-CN" sz="1200" dirty="0" smtClean="0">
                <a:latin typeface="+mn-ea"/>
              </a:rPr>
              <a:t>国家信息中心</a:t>
            </a:r>
            <a:r>
              <a:rPr lang="zh-CN" altLang="en-US" sz="1200" dirty="0" smtClean="0">
                <a:latin typeface="+mn-ea"/>
              </a:rPr>
              <a:t>、</a:t>
            </a:r>
            <a:r>
              <a:rPr lang="zh-CN" altLang="zh-CN" sz="1200" dirty="0" smtClean="0">
                <a:latin typeface="+mn-ea"/>
              </a:rPr>
              <a:t>知名券商和投行</a:t>
            </a:r>
            <a:r>
              <a:rPr lang="zh-CN" altLang="en-US" sz="1200" dirty="0" smtClean="0">
                <a:latin typeface="+mn-ea"/>
              </a:rPr>
              <a:t>如</a:t>
            </a:r>
            <a:r>
              <a:rPr lang="en-US" altLang="zh-CN" sz="1200" dirty="0" smtClean="0">
                <a:latin typeface="+mn-ea"/>
              </a:rPr>
              <a:t>ABN</a:t>
            </a:r>
            <a:r>
              <a:rPr lang="zh-CN" altLang="en-US" sz="1200" dirty="0" smtClean="0">
                <a:latin typeface="+mn-ea"/>
              </a:rPr>
              <a:t>、</a:t>
            </a:r>
            <a:r>
              <a:rPr lang="en-US" altLang="zh-CN" sz="1200" dirty="0">
                <a:latin typeface="+mn-ea"/>
              </a:rPr>
              <a:t>BNP </a:t>
            </a:r>
            <a:r>
              <a:rPr lang="en-US" altLang="zh-CN" sz="1200" dirty="0" smtClean="0">
                <a:latin typeface="+mn-ea"/>
              </a:rPr>
              <a:t>Paribas</a:t>
            </a:r>
            <a:r>
              <a:rPr lang="zh-CN" altLang="en-US" sz="1200" dirty="0" smtClean="0">
                <a:latin typeface="+mn-ea"/>
              </a:rPr>
              <a:t>、</a:t>
            </a:r>
            <a:r>
              <a:rPr lang="en-US" altLang="zh-CN" sz="1200" dirty="0">
                <a:latin typeface="+mn-ea"/>
              </a:rPr>
              <a:t>JP Morgan </a:t>
            </a:r>
            <a:r>
              <a:rPr lang="en-US" altLang="zh-CN" sz="1200" dirty="0" smtClean="0">
                <a:latin typeface="+mn-ea"/>
              </a:rPr>
              <a:t>Chase</a:t>
            </a:r>
            <a:r>
              <a:rPr lang="zh-CN" altLang="en-US" sz="1200" dirty="0" smtClean="0">
                <a:latin typeface="+mn-ea"/>
              </a:rPr>
              <a:t>、</a:t>
            </a:r>
            <a:r>
              <a:rPr lang="en-US" altLang="zh-CN" sz="1200" dirty="0">
                <a:latin typeface="+mn-ea"/>
              </a:rPr>
              <a:t>Standard Chartered Bank</a:t>
            </a:r>
            <a:r>
              <a:rPr lang="zh-CN" altLang="zh-CN" sz="1200" dirty="0" smtClean="0">
                <a:latin typeface="+mn-ea"/>
              </a:rPr>
              <a:t>等。</a:t>
            </a:r>
          </a:p>
          <a:p>
            <a:pPr indent="-171450">
              <a:buClr>
                <a:srgbClr val="0070C0"/>
              </a:buClr>
              <a:buFont typeface="Wingdings" pitchFamily="2" charset="2"/>
              <a:buChar char=""/>
            </a:pPr>
            <a:r>
              <a:rPr lang="zh-CN" altLang="zh-CN" b="1" dirty="0" smtClean="0">
                <a:solidFill>
                  <a:srgbClr val="0070C0"/>
                </a:solidFill>
                <a:latin typeface="+mn-ea"/>
              </a:rPr>
              <a:t>金融市场</a:t>
            </a:r>
            <a:endParaRPr lang="zh-CN" altLang="zh-CN" b="1" dirty="0">
              <a:solidFill>
                <a:srgbClr val="0070C0"/>
              </a:solidFill>
              <a:latin typeface="+mn-ea"/>
            </a:endParaRPr>
          </a:p>
          <a:p>
            <a:pPr>
              <a:lnSpc>
                <a:spcPct val="150000"/>
              </a:lnSpc>
            </a:pPr>
            <a:r>
              <a:rPr lang="zh-CN" altLang="zh-CN" sz="1200" dirty="0" smtClean="0">
                <a:latin typeface="+mn-ea"/>
              </a:rPr>
              <a:t>包括股票、债券、基金以及金融衍生品的数据及行情信息；金融市场及金融产品等的分析研究报告。</a:t>
            </a:r>
          </a:p>
        </p:txBody>
      </p:sp>
      <p:pic>
        <p:nvPicPr>
          <p:cNvPr id="6" name="图片 5" descr="images (1).jpg"/>
          <p:cNvPicPr>
            <a:picLocks noChangeAspect="1"/>
          </p:cNvPicPr>
          <p:nvPr/>
        </p:nvPicPr>
        <p:blipFill>
          <a:blip r:embed="rId3" cstate="print"/>
          <a:stretch>
            <a:fillRect/>
          </a:stretch>
        </p:blipFill>
        <p:spPr>
          <a:xfrm>
            <a:off x="6876256" y="2924944"/>
            <a:ext cx="1949574" cy="296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 calcmode="lin" valueType="num">
                                      <p:cBhvr additive="base">
                                        <p:cTn id="4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 calcmode="lin" valueType="num">
                                      <p:cBhvr additive="base">
                                        <p:cTn id="4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27384"/>
            <a:ext cx="9144000" cy="1189533"/>
          </a:xfrm>
          <a:prstGeom prst="rect">
            <a:avLst/>
          </a:prstGeom>
          <a:noFill/>
          <a:ln w="9525">
            <a:noFill/>
            <a:miter lim="800000"/>
            <a:headEnd/>
            <a:tailEnd/>
          </a:ln>
        </p:spPr>
      </p:pic>
      <p:sp>
        <p:nvSpPr>
          <p:cNvPr id="5" name="TextBox 4"/>
          <p:cNvSpPr txBox="1"/>
          <p:nvPr/>
        </p:nvSpPr>
        <p:spPr>
          <a:xfrm>
            <a:off x="395536" y="251937"/>
            <a:ext cx="6624736" cy="584775"/>
          </a:xfrm>
          <a:prstGeom prst="rect">
            <a:avLst/>
          </a:prstGeom>
          <a:noFill/>
        </p:spPr>
        <p:txBody>
          <a:bodyPr wrap="square" rtlCol="0">
            <a:spAutoFit/>
          </a:bodyPr>
          <a:lstStyle/>
          <a:p>
            <a:r>
              <a:rPr lang="zh-CN" altLang="en-US" sz="3200" dirty="0" smtClean="0">
                <a:solidFill>
                  <a:schemeClr val="bg1"/>
                </a:solidFill>
              </a:rPr>
              <a:t>哪些高校在使用</a:t>
            </a:r>
            <a:r>
              <a:rPr lang="en-US" altLang="zh-CN" sz="3200" dirty="0">
                <a:solidFill>
                  <a:schemeClr val="bg1"/>
                </a:solidFill>
              </a:rPr>
              <a:t>EMIS</a:t>
            </a:r>
            <a:r>
              <a:rPr lang="zh-CN" altLang="en-US" sz="3200" dirty="0" smtClean="0">
                <a:solidFill>
                  <a:schemeClr val="bg1"/>
                </a:solidFill>
              </a:rPr>
              <a:t>的产品</a:t>
            </a:r>
            <a:endParaRPr lang="zh-CN" altLang="en-US" sz="3200" dirty="0">
              <a:solidFill>
                <a:schemeClr val="bg1"/>
              </a:solidFill>
            </a:endParaRPr>
          </a:p>
        </p:txBody>
      </p:sp>
      <p:graphicFrame>
        <p:nvGraphicFramePr>
          <p:cNvPr id="7" name="Group 4"/>
          <p:cNvGraphicFramePr>
            <a:graphicFrameLocks noGrp="1"/>
          </p:cNvGraphicFramePr>
          <p:nvPr>
            <p:extLst>
              <p:ext uri="{D42A27DB-BD31-4B8C-83A1-F6EECF244321}">
                <p14:modId xmlns:p14="http://schemas.microsoft.com/office/powerpoint/2010/main" val="780018825"/>
              </p:ext>
            </p:extLst>
          </p:nvPr>
        </p:nvGraphicFramePr>
        <p:xfrm>
          <a:off x="381000" y="1371600"/>
          <a:ext cx="8229600" cy="4862516"/>
        </p:xfrm>
        <a:graphic>
          <a:graphicData uri="http://schemas.openxmlformats.org/drawingml/2006/table">
            <a:tbl>
              <a:tblPr bandRow="1">
                <a:tableStyleId>{3C2FFA5D-87B4-456A-9821-1D502468CF0F}</a:tableStyleId>
              </a:tblPr>
              <a:tblGrid>
                <a:gridCol w="723900"/>
                <a:gridCol w="1993900"/>
                <a:gridCol w="2852738"/>
                <a:gridCol w="2659062"/>
              </a:tblGrid>
              <a:tr h="319088">
                <a:tc rowSpan="15">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2400" u="none" strike="noStrike" cap="none" normalizeH="0" baseline="0" dirty="0" smtClean="0">
                          <a:ln>
                            <a:noFill/>
                          </a:ln>
                          <a:effectLst/>
                        </a:rPr>
                        <a:t>美</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zh-CN" altLang="en-US" sz="2400" u="none" strike="noStrike" cap="none" normalizeH="0" baseline="0" dirty="0" smtClean="0">
                        <a:ln>
                          <a:noFill/>
                        </a:ln>
                        <a:effectLst/>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zh-CN" altLang="en-US" sz="2400" u="none" strike="noStrike" cap="none" normalizeH="0" baseline="0" dirty="0" smtClean="0">
                        <a:ln>
                          <a:noFill/>
                        </a:ln>
                        <a:effectLst/>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zh-CN" altLang="en-US" sz="2400" u="none" strike="noStrike" cap="none" normalizeH="0" baseline="0" dirty="0" smtClean="0">
                        <a:ln>
                          <a:noFill/>
                        </a:ln>
                        <a:effectLst/>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2400" u="none" strike="noStrike" cap="none" normalizeH="0" baseline="0" dirty="0" smtClean="0">
                          <a:ln>
                            <a:noFill/>
                          </a:ln>
                          <a:effectLst/>
                        </a:rPr>
                        <a:t>国</a:t>
                      </a:r>
                      <a:endPar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科罗拉多丹佛大学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达特茅斯学院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亚利桑那大学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667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波士顿学院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宾夕法尼亚大学沃顿商学院</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卡尔加里大学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r h="304800">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布兰迪斯大学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埃默里大学</a:t>
                      </a:r>
                      <a:endParaRPr kumimoji="0" lang="zh-CN" altLang="en-US" sz="14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堪萨斯大学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布莱恩特大学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州长州立大学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马萨诸赛大学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190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哥伦比亚大学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哈佛大学</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马萨诸赛大学达特茅斯分校</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5083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麻省理工学院</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普维敦斯学院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密歇根大学</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国防大学</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罗切斯特理工大学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明尼苏达大学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190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纽约大学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塞伦州立学院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西安大略大学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西北大学</a:t>
                      </a:r>
                      <a:endParaRPr kumimoji="0" lang="zh-CN" altLang="en-US" sz="1400" b="0" i="0" u="none" strike="noStrike" cap="none" normalizeH="0" baseline="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旧金山州立大学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威斯康星大学曼迪逊分校</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俄亥俄州立大学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斯坦福大学</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华盛顿大学奥林商学院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190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雷鸟全球管理学院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加州大学柏克莱分校</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叶史瓦大学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塔夫茨大学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加州大学圣地亚哥分校</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奥斯陆大学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杜兰大学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芝加哥大学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耶鲁大学</a:t>
                      </a:r>
                      <a:endParaRPr kumimoji="0" lang="zh-CN" altLang="en-US" sz="1400" b="0" i="0" u="none" strike="noStrike" cap="none" normalizeH="0" baseline="0" dirty="0" smtClean="0">
                        <a:ln>
                          <a:noFill/>
                        </a:ln>
                        <a:solidFill>
                          <a:srgbClr val="FF0000"/>
                        </a:solidFill>
                        <a:effectLst/>
                        <a:latin typeface="宋体" pitchFamily="2" charset="-122"/>
                        <a:ea typeface="宋体" pitchFamily="2" charset="-122"/>
                      </a:endParaRPr>
                    </a:p>
                  </a:txBody>
                  <a:tcPr anchor="ctr" horzOverflow="overflow"/>
                </a:tc>
              </a:tr>
              <a:tr h="3190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辛辛那提大学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南加州大学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福吉尼亚大学丹顿商学院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3206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伊利诺斯大学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多伦多大学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华盛顿大学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extLst>
              <p:ext uri="{D42A27DB-BD31-4B8C-83A1-F6EECF244321}">
                <p14:modId xmlns:p14="http://schemas.microsoft.com/office/powerpoint/2010/main" val="2631774548"/>
              </p:ext>
            </p:extLst>
          </p:nvPr>
        </p:nvGraphicFramePr>
        <p:xfrm>
          <a:off x="457200" y="1371600"/>
          <a:ext cx="8153400" cy="5130804"/>
        </p:xfrm>
        <a:graphic>
          <a:graphicData uri="http://schemas.openxmlformats.org/drawingml/2006/table">
            <a:tbl>
              <a:tblPr bandRow="1">
                <a:tableStyleId>{3C2FFA5D-87B4-456A-9821-1D502468CF0F}</a:tableStyleId>
              </a:tblPr>
              <a:tblGrid>
                <a:gridCol w="1470025"/>
                <a:gridCol w="1851025"/>
                <a:gridCol w="2608263"/>
                <a:gridCol w="2224087"/>
              </a:tblGrid>
              <a:tr h="442913">
                <a:tc rowSpan="5">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中国</a:t>
                      </a:r>
                      <a:endParaRPr kumimoji="0" lang="zh-CN" altLang="en-US" sz="1800" b="1"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中欧国际商学院</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对外经贸大学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华东师范大学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r>
              <a:tr h="44132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长江商学院</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湖南师范大学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香港大学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r h="4429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云南财经大学</a:t>
                      </a: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rPr>
                        <a:t>北京大学</a:t>
                      </a: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首都经贸大学</a:t>
                      </a:r>
                      <a:endPar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r h="4429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浙江财经大学</a:t>
                      </a: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rPr>
                        <a:t>上海财经大学</a:t>
                      </a: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深圳大学城</a:t>
                      </a:r>
                      <a:endPar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r h="4429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湖南湘潭大学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上海理工大学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华南理工大学</a:t>
                      </a:r>
                      <a:r>
                        <a:rPr kumimoji="0" lang="zh-CN" altLang="en-US" sz="1400" u="none" strike="noStrike" cap="none" normalizeH="0" baseline="0" dirty="0" smtClean="0">
                          <a:ln>
                            <a:noFill/>
                          </a:ln>
                          <a:effectLst/>
                        </a:rPr>
                        <a:t>   </a:t>
                      </a:r>
                      <a:r>
                        <a:rPr kumimoji="0" lang="en-US" altLang="zh-CN"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r h="43815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英国</a:t>
                      </a:r>
                      <a:endParaRPr kumimoji="0" lang="zh-CN" altLang="en-US" sz="1800" b="1"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伦敦商学院</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巴斯大学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杜伦大学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4429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zh-CN" altLang="en-US" sz="1400" u="none" strike="noStrike" cap="none" normalizeH="0" baseline="0" dirty="0" smtClean="0">
                          <a:ln>
                            <a:noFill/>
                          </a:ln>
                          <a:effectLst/>
                        </a:rPr>
                        <a:t>维真学院</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牛津大学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威斯敏斯特大学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44132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日本</a:t>
                      </a:r>
                      <a:endParaRPr kumimoji="0" lang="zh-CN" altLang="en-US" sz="1800" b="1"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金泽星大学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横浜国立大学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大阪市立大学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4429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神户大学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一桥大学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北海道大学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5921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新加坡</a:t>
                      </a:r>
                      <a:endParaRPr kumimoji="0" lang="zh-CN" altLang="en-US" sz="1800" b="1"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rgbClr val="FF0000"/>
                          </a:solidFill>
                          <a:effectLst/>
                        </a:rPr>
                        <a:t>南洋理工大学</a:t>
                      </a:r>
                      <a:endParaRPr kumimoji="0" lang="zh-CN" altLang="en-US" sz="1400" b="0" i="0" u="none" strike="noStrike" cap="none" normalizeH="0" baseline="0" dirty="0" smtClean="0">
                        <a:ln>
                          <a:noFill/>
                        </a:ln>
                        <a:solidFill>
                          <a:srgbClr val="FF0000"/>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新加坡管理大学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新加坡国立大学</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r>
              <a:tr h="56038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俄罗斯</a:t>
                      </a:r>
                      <a:endParaRPr kumimoji="0" lang="zh-CN" altLang="en-US" sz="1800" b="1"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俄罗斯大学经济学院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普里卡哈诺夫俄罗斯经济学院</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圣彼德州立大学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anchor="ctr" horzOverflow="overflow"/>
                </a:tc>
              </a:tr>
            </a:tbl>
          </a:graphicData>
        </a:graphic>
      </p:graphicFrame>
      <p:pic>
        <p:nvPicPr>
          <p:cNvPr id="5" name="Picture 5"/>
          <p:cNvPicPr>
            <a:picLocks noChangeAspect="1" noChangeArrowheads="1"/>
          </p:cNvPicPr>
          <p:nvPr/>
        </p:nvPicPr>
        <p:blipFill>
          <a:blip r:embed="rId2" cstate="print"/>
          <a:srcRect/>
          <a:stretch>
            <a:fillRect/>
          </a:stretch>
        </p:blipFill>
        <p:spPr bwMode="auto">
          <a:xfrm>
            <a:off x="0" y="-27384"/>
            <a:ext cx="9144000" cy="1189533"/>
          </a:xfrm>
          <a:prstGeom prst="rect">
            <a:avLst/>
          </a:prstGeom>
          <a:noFill/>
          <a:ln w="9525">
            <a:noFill/>
            <a:miter lim="800000"/>
            <a:headEnd/>
            <a:tailEnd/>
          </a:ln>
        </p:spPr>
      </p:pic>
      <p:sp>
        <p:nvSpPr>
          <p:cNvPr id="6" name="TextBox 5"/>
          <p:cNvSpPr txBox="1"/>
          <p:nvPr/>
        </p:nvSpPr>
        <p:spPr>
          <a:xfrm>
            <a:off x="395536" y="251937"/>
            <a:ext cx="6624736" cy="584775"/>
          </a:xfrm>
          <a:prstGeom prst="rect">
            <a:avLst/>
          </a:prstGeom>
          <a:noFill/>
        </p:spPr>
        <p:txBody>
          <a:bodyPr wrap="square" rtlCol="0">
            <a:spAutoFit/>
          </a:bodyPr>
          <a:lstStyle/>
          <a:p>
            <a:r>
              <a:rPr lang="zh-CN" altLang="en-US" sz="3200" dirty="0" smtClean="0">
                <a:solidFill>
                  <a:schemeClr val="bg1"/>
                </a:solidFill>
              </a:rPr>
              <a:t>哪些高校在使用</a:t>
            </a:r>
            <a:r>
              <a:rPr lang="en-US" altLang="zh-CN" sz="3200" dirty="0" smtClean="0">
                <a:solidFill>
                  <a:schemeClr val="bg1"/>
                </a:solidFill>
              </a:rPr>
              <a:t>EMIS</a:t>
            </a:r>
            <a:r>
              <a:rPr lang="zh-CN" altLang="en-US" sz="3200" dirty="0" smtClean="0">
                <a:solidFill>
                  <a:schemeClr val="bg1"/>
                </a:solidFill>
              </a:rPr>
              <a:t>产品</a:t>
            </a:r>
            <a:endParaRPr lang="zh-CN" altLang="en-US" sz="3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736</Words>
  <Application>Microsoft Office PowerPoint</Application>
  <PresentationFormat>全屏显示(4:3)</PresentationFormat>
  <Paragraphs>162</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Internet Securities.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Jerry Hao</dc:creator>
  <cp:lastModifiedBy>Zhang, Helen (EMIS - CN)</cp:lastModifiedBy>
  <cp:revision>130</cp:revision>
  <dcterms:created xsi:type="dcterms:W3CDTF">2011-04-19T04:19:15Z</dcterms:created>
  <dcterms:modified xsi:type="dcterms:W3CDTF">2015-04-24T05:37:35Z</dcterms:modified>
</cp:coreProperties>
</file>